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  <a:srgbClr val="CC0000"/>
    <a:srgbClr val="D09E00"/>
    <a:srgbClr val="00502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7E965A1-FEBB-41B6-A49E-E405FCE4FFD5}" type="datetimeFigureOut">
              <a:rPr lang="ru-RU" smtClean="0"/>
              <a:pPr/>
              <a:t>30.10.2012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165D8E-970D-413E-85C7-F526CDF219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772400" cy="1500197"/>
          </a:xfrm>
        </p:spPr>
        <p:txBody>
          <a:bodyPr>
            <a:normAutofit/>
          </a:bodyPr>
          <a:lstStyle/>
          <a:p>
            <a:r>
              <a:rPr lang="ru-RU" sz="40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учебной деятельности</a:t>
            </a:r>
            <a:endParaRPr lang="ru-RU" sz="4000" b="1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2857496"/>
            <a:ext cx="7786742" cy="3286148"/>
          </a:xfrm>
        </p:spPr>
        <p:txBody>
          <a:bodyPr>
            <a:normAutofit fontScale="92500" lnSpcReduction="10000"/>
          </a:bodyPr>
          <a:lstStyle/>
          <a:p>
            <a:r>
              <a:rPr lang="ru-RU" sz="3900" b="1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Осипченко</a:t>
            </a:r>
            <a:r>
              <a:rPr lang="ru-RU" sz="39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Ольга Николаевна,                                              учитель  начальных классов </a:t>
            </a:r>
            <a:r>
              <a:rPr lang="ru-RU" sz="3900" b="1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МБОУ-НОШ</a:t>
            </a:r>
            <a:r>
              <a:rPr lang="ru-RU" sz="39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№32 </a:t>
            </a:r>
          </a:p>
          <a:p>
            <a:r>
              <a:rPr lang="ru-RU" sz="39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Грачёва Ольга Сергеевна,                                          учитель начальных классов </a:t>
            </a:r>
            <a:r>
              <a:rPr lang="ru-RU" sz="3900" b="1" i="1" dirty="0" err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МБОУ-НОШ</a:t>
            </a:r>
            <a:r>
              <a:rPr lang="ru-RU" sz="3900" b="1" i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№32</a:t>
            </a:r>
            <a:endParaRPr lang="ru-RU" sz="3900" b="1" i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1. Мотивация (самоопределение) к учебной деятельности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4038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Цель:</a:t>
            </a:r>
            <a:r>
              <a:rPr lang="ru-RU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мотивирование (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самоопределить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) учащихся к </a:t>
            </a:r>
            <a:r>
              <a:rPr lang="ru-RU" sz="2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учебной деятельности</a:t>
            </a:r>
            <a:r>
              <a:rPr lang="ru-RU" sz="2400" i="1" dirty="0" smtClean="0">
                <a:latin typeface="Franklin Gothic Book" pitchFamily="34" charset="0"/>
              </a:rPr>
              <a:t>.</a:t>
            </a:r>
          </a:p>
          <a:p>
            <a:pPr>
              <a:buNone/>
            </a:pPr>
            <a:r>
              <a:rPr lang="ru-RU" sz="3200" i="1" dirty="0" smtClean="0">
                <a:solidFill>
                  <a:srgbClr val="2B8156"/>
                </a:solidFill>
                <a:latin typeface="Franklin Gothic Book" pitchFamily="34" charset="0"/>
              </a:rPr>
              <a:t>           </a:t>
            </a:r>
            <a:r>
              <a:rPr lang="ru-RU" sz="2400" dirty="0" smtClean="0">
                <a:solidFill>
                  <a:srgbClr val="2B8156"/>
                </a:solidFill>
                <a:latin typeface="Franklin Gothic Book" pitchFamily="34" charset="0"/>
              </a:rPr>
              <a:t>«надо»</a:t>
            </a:r>
          </a:p>
          <a:p>
            <a:pPr>
              <a:buNone/>
            </a:pPr>
            <a:r>
              <a:rPr lang="ru-RU" dirty="0" smtClean="0">
                <a:latin typeface="Franklin Gothic Book" pitchFamily="34" charset="0"/>
              </a:rPr>
              <a:t>     </a:t>
            </a:r>
          </a:p>
          <a:p>
            <a:pPr>
              <a:buNone/>
            </a:pPr>
            <a:endParaRPr lang="ru-RU" dirty="0" smtClean="0">
              <a:latin typeface="Franklin Gothic Book" pitchFamily="34" charset="0"/>
            </a:endParaRPr>
          </a:p>
          <a:p>
            <a:pPr>
              <a:buNone/>
            </a:pPr>
            <a:r>
              <a:rPr lang="ru-RU" dirty="0" smtClean="0">
                <a:latin typeface="Franklin Gothic Book" pitchFamily="34" charset="0"/>
              </a:rPr>
              <a:t> </a:t>
            </a:r>
            <a:r>
              <a:rPr lang="ru-RU" sz="2400" dirty="0" smtClean="0">
                <a:solidFill>
                  <a:srgbClr val="2B8156"/>
                </a:solidFill>
                <a:latin typeface="Franklin Gothic Book" pitchFamily="34" charset="0"/>
              </a:rPr>
              <a:t>«хочу»                     «могу»</a:t>
            </a:r>
          </a:p>
          <a:p>
            <a:pPr>
              <a:buNone/>
            </a:pPr>
            <a:endParaRPr lang="ru-RU" sz="2400" dirty="0" smtClean="0">
              <a:solidFill>
                <a:srgbClr val="2B8156"/>
              </a:solidFill>
              <a:latin typeface="Franklin Gothic Book" pitchFamily="34" charset="0"/>
            </a:endParaRPr>
          </a:p>
          <a:p>
            <a:pPr>
              <a:spcAft>
                <a:spcPct val="35000"/>
              </a:spcAft>
              <a:buNone/>
            </a:pPr>
            <a:r>
              <a:rPr lang="ru-RU" sz="24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 (1-2 мин):</a:t>
            </a:r>
          </a:p>
          <a:p>
            <a:pPr>
              <a:spcAft>
                <a:spcPct val="20000"/>
              </a:spcAft>
              <a:buNone/>
            </a:pPr>
            <a:r>
              <a:rPr lang="ru-RU" sz="2400" b="1" dirty="0" smtClean="0">
                <a:latin typeface="Franklin Gothic Book" pitchFamily="34" charset="0"/>
              </a:rPr>
              <a:t>1) актуализируются требования к ученику со стороны учебной деятельности (</a:t>
            </a:r>
            <a:r>
              <a:rPr lang="ru-RU" sz="2400" b="1" dirty="0" smtClean="0">
                <a:solidFill>
                  <a:srgbClr val="2B8156"/>
                </a:solidFill>
                <a:latin typeface="Franklin Gothic Book" pitchFamily="34" charset="0"/>
              </a:rPr>
              <a:t>«надо»</a:t>
            </a:r>
            <a:r>
              <a:rPr lang="ru-RU" sz="2400" b="1" dirty="0" smtClean="0">
                <a:latin typeface="Franklin Gothic Book" pitchFamily="34" charset="0"/>
              </a:rPr>
              <a:t>) </a:t>
            </a:r>
            <a:r>
              <a:rPr lang="ru-RU" sz="2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: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регулятивные, коммуникативные</a:t>
            </a:r>
            <a:r>
              <a:rPr lang="ru-RU" sz="2400" b="1" dirty="0" smtClean="0">
                <a:latin typeface="Franklin Gothic Book" pitchFamily="34" charset="0"/>
              </a:rPr>
              <a:t>;</a:t>
            </a:r>
          </a:p>
          <a:p>
            <a:pPr>
              <a:spcAft>
                <a:spcPct val="20000"/>
              </a:spcAft>
              <a:buNone/>
            </a:pPr>
            <a:r>
              <a:rPr lang="ru-RU" sz="2400" b="1" dirty="0" smtClean="0">
                <a:latin typeface="Franklin Gothic Book" pitchFamily="34" charset="0"/>
              </a:rPr>
              <a:t>2) создаются условия для возникновения у ученика внутренней потребности включения в учебную деятельность (</a:t>
            </a:r>
            <a:r>
              <a:rPr lang="ru-RU" sz="2400" b="1" dirty="0" smtClean="0">
                <a:solidFill>
                  <a:srgbClr val="2B8156"/>
                </a:solidFill>
                <a:latin typeface="Franklin Gothic Book" pitchFamily="34" charset="0"/>
              </a:rPr>
              <a:t>«хочу»</a:t>
            </a:r>
            <a:r>
              <a:rPr lang="ru-RU" sz="2400" b="1" dirty="0" smtClean="0">
                <a:latin typeface="Franklin Gothic Book" pitchFamily="34" charset="0"/>
              </a:rPr>
              <a:t>) </a:t>
            </a:r>
            <a:r>
              <a:rPr lang="ru-RU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: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личностные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.</a:t>
            </a:r>
          </a:p>
          <a:p>
            <a:pPr>
              <a:spcAft>
                <a:spcPct val="20000"/>
              </a:spcAft>
              <a:buNone/>
            </a:pPr>
            <a:r>
              <a:rPr lang="ru-RU" sz="2400" b="1" dirty="0" smtClean="0">
                <a:latin typeface="Franklin Gothic Book" pitchFamily="34" charset="0"/>
              </a:rPr>
              <a:t>3) устанавливаются тематические рамки (</a:t>
            </a:r>
            <a:r>
              <a:rPr lang="ru-RU" sz="2400" b="1" dirty="0" smtClean="0">
                <a:solidFill>
                  <a:srgbClr val="2B8156"/>
                </a:solidFill>
                <a:latin typeface="Franklin Gothic Book" pitchFamily="34" charset="0"/>
              </a:rPr>
              <a:t>«могу»</a:t>
            </a:r>
            <a:r>
              <a:rPr lang="ru-RU" sz="2400" b="1" dirty="0" smtClean="0">
                <a:latin typeface="Franklin Gothic Book" pitchFamily="34" charset="0"/>
              </a:rPr>
              <a:t>).</a:t>
            </a:r>
          </a:p>
          <a:p>
            <a:pPr>
              <a:buNone/>
            </a:pPr>
            <a:endParaRPr lang="ru-RU" sz="2400" dirty="0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1571604" y="2428868"/>
            <a:ext cx="1285884" cy="928694"/>
          </a:xfrm>
          <a:prstGeom prst="flowChartExtract">
            <a:avLst/>
          </a:prstGeom>
          <a:solidFill>
            <a:srgbClr val="99FFCC"/>
          </a:solidFill>
          <a:ln w="19050">
            <a:solidFill>
              <a:srgbClr val="2B815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2400">
              <a:solidFill>
                <a:srgbClr val="2B8156"/>
              </a:solidFill>
              <a:latin typeface="Times New Roman" pitchFamily="18" charset="0"/>
            </a:endParaRPr>
          </a:p>
        </p:txBody>
      </p:sp>
      <p:pic>
        <p:nvPicPr>
          <p:cNvPr id="5" name="Picture 10" descr="сканирование0001"/>
          <p:cNvPicPr>
            <a:picLocks noChangeAspect="1" noChangeArrowheads="1"/>
          </p:cNvPicPr>
          <p:nvPr/>
        </p:nvPicPr>
        <p:blipFill>
          <a:blip r:embed="rId2" cstate="print"/>
          <a:srcRect l="7651" t="20465" r="8658" b="21451"/>
          <a:stretch>
            <a:fillRect/>
          </a:stretch>
        </p:blipFill>
        <p:spPr bwMode="auto">
          <a:xfrm rot="218566">
            <a:off x="4871921" y="1784758"/>
            <a:ext cx="4007948" cy="22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946928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2. Актуализация и фиксирование индивидуального затруднения в пробном действии</a:t>
            </a:r>
            <a:endParaRPr lang="ru-RU" sz="28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14422"/>
            <a:ext cx="8572560" cy="5240386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spcAft>
                <a:spcPct val="20000"/>
              </a:spcAft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r>
              <a:rPr lang="ru-RU" sz="3200" b="1" dirty="0" smtClean="0">
                <a:solidFill>
                  <a:srgbClr val="C00000"/>
                </a:solidFill>
              </a:rPr>
              <a:t>  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подготовить мышление </a:t>
            </a:r>
            <a:r>
              <a:rPr lang="ru-RU" sz="3200" b="1" dirty="0" smtClean="0">
                <a:solidFill>
                  <a:srgbClr val="005828"/>
                </a:solidFill>
              </a:rPr>
              <a:t>учащихся к последующим     шагам учебной деятельности и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фиксирование </a:t>
            </a:r>
            <a:r>
              <a:rPr lang="ru-RU" sz="3200" b="1" dirty="0" smtClean="0">
                <a:solidFill>
                  <a:srgbClr val="005828"/>
                </a:solidFill>
              </a:rPr>
              <a:t>каждым из них индивидуального затруднения в пробном действии.</a:t>
            </a:r>
          </a:p>
          <a:p>
            <a:pPr marL="342900" indent="-342900">
              <a:spcAft>
                <a:spcPct val="20000"/>
              </a:spcAft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этапа </a:t>
            </a:r>
            <a:r>
              <a:rPr lang="ru-RU" sz="3200" b="1" dirty="0" smtClean="0">
                <a:solidFill>
                  <a:srgbClr val="C00000"/>
                </a:solidFill>
              </a:rPr>
              <a:t>(5-7 минут ; 2-4 задания):</a:t>
            </a:r>
          </a:p>
          <a:p>
            <a:pPr marL="457200" indent="-457200">
              <a:spcAft>
                <a:spcPct val="20000"/>
              </a:spcAft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1)   актуализация </a:t>
            </a:r>
            <a:r>
              <a:rPr lang="ru-RU" sz="3200" b="1" dirty="0" smtClean="0">
                <a:solidFill>
                  <a:srgbClr val="FF0000"/>
                </a:solidFill>
              </a:rPr>
              <a:t>изученных способов действий</a:t>
            </a:r>
            <a:r>
              <a:rPr lang="ru-RU" sz="3200" b="1" dirty="0" smtClean="0">
                <a:solidFill>
                  <a:srgbClr val="002060"/>
                </a:solidFill>
              </a:rPr>
              <a:t>, достаточных для построения нового знания, их </a:t>
            </a:r>
            <a:r>
              <a:rPr lang="ru-RU" sz="3200" b="1" dirty="0" smtClean="0">
                <a:solidFill>
                  <a:srgbClr val="FF0000"/>
                </a:solidFill>
              </a:rPr>
              <a:t>вербальная и знаковая фиксация и обобщение</a:t>
            </a:r>
            <a:r>
              <a:rPr lang="ru-RU" sz="3200" b="1" dirty="0" smtClean="0">
                <a:solidFill>
                  <a:srgbClr val="002060"/>
                </a:solidFill>
              </a:rPr>
              <a:t>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</a:p>
          <a:p>
            <a:pPr marL="514350" indent="-514350">
              <a:spcAft>
                <a:spcPct val="20000"/>
              </a:spcAft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2)   актуализация </a:t>
            </a:r>
            <a:r>
              <a:rPr lang="ru-RU" sz="3200" b="1" dirty="0" smtClean="0">
                <a:solidFill>
                  <a:srgbClr val="FF0000"/>
                </a:solidFill>
              </a:rPr>
              <a:t>мыслительных операций и познавательных процессов</a:t>
            </a:r>
            <a:r>
              <a:rPr lang="ru-RU" sz="3200" b="1" dirty="0" smtClean="0">
                <a:solidFill>
                  <a:srgbClr val="002060"/>
                </a:solidFill>
              </a:rPr>
              <a:t>, достаточных для построения нового знания;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marL="457200" indent="-457200">
              <a:spcAft>
                <a:spcPct val="20000"/>
              </a:spcAft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3)   </a:t>
            </a:r>
            <a:r>
              <a:rPr lang="ru-RU" sz="3200" b="1" dirty="0" smtClean="0">
                <a:solidFill>
                  <a:srgbClr val="FF0000"/>
                </a:solidFill>
              </a:rPr>
              <a:t>мотивация</a:t>
            </a:r>
            <a:r>
              <a:rPr lang="ru-RU" sz="3200" b="1" dirty="0" smtClean="0">
                <a:solidFill>
                  <a:srgbClr val="002060"/>
                </a:solidFill>
              </a:rPr>
              <a:t> к пробному учебному действию ( «надо» - «хочу» – «могу») и его </a:t>
            </a:r>
            <a:r>
              <a:rPr lang="ru-RU" sz="3200" b="1" dirty="0" smtClean="0">
                <a:solidFill>
                  <a:srgbClr val="FF0000"/>
                </a:solidFill>
              </a:rPr>
              <a:t>самостоятельное осуществление</a:t>
            </a:r>
            <a:r>
              <a:rPr lang="ru-RU" sz="3200" b="1" dirty="0" smtClean="0">
                <a:solidFill>
                  <a:srgbClr val="002060"/>
                </a:solidFill>
              </a:rPr>
              <a:t>;</a:t>
            </a:r>
          </a:p>
          <a:p>
            <a:pPr marL="457200" indent="-457200">
              <a:spcAft>
                <a:spcPct val="20000"/>
              </a:spcAft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4)   фиксация каждым учащимся </a:t>
            </a:r>
            <a:r>
              <a:rPr lang="ru-RU" sz="3200" b="1" dirty="0" smtClean="0">
                <a:solidFill>
                  <a:srgbClr val="FF0000"/>
                </a:solidFill>
              </a:rPr>
              <a:t>индивидуального затруднения </a:t>
            </a:r>
            <a:r>
              <a:rPr lang="ru-RU" sz="3200" b="1" dirty="0" smtClean="0">
                <a:solidFill>
                  <a:srgbClr val="002060"/>
                </a:solidFill>
              </a:rPr>
              <a:t>в выполнении пробного учебного действия или его обосновании;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познавательные, регулятивные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  <a:endParaRPr lang="ru-RU" sz="3200" b="1" dirty="0" smtClean="0">
              <a:solidFill>
                <a:srgbClr val="002060"/>
              </a:solidFill>
            </a:endParaRPr>
          </a:p>
          <a:p>
            <a:pPr marL="457200" indent="-457200">
              <a:spcAft>
                <a:spcPct val="20000"/>
              </a:spcAft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5)   выход в </a:t>
            </a:r>
            <a:r>
              <a:rPr lang="ru-RU" sz="3200" b="1" dirty="0" smtClean="0">
                <a:solidFill>
                  <a:srgbClr val="FF0000"/>
                </a:solidFill>
              </a:rPr>
              <a:t>пространство рефлексии </a:t>
            </a:r>
            <a:r>
              <a:rPr lang="ru-RU" sz="3200" b="1" dirty="0" smtClean="0">
                <a:solidFill>
                  <a:srgbClr val="002060"/>
                </a:solidFill>
              </a:rPr>
              <a:t>пробного действия.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7494"/>
            <a:ext cx="8572560" cy="875490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3. Выявление места и причины затруднения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/>
          <a:lstStyle/>
          <a:p>
            <a:pPr>
              <a:spcAft>
                <a:spcPct val="25000"/>
              </a:spcAft>
              <a:buNone/>
            </a:pPr>
            <a:r>
              <a:rPr lang="ru-RU" sz="20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</a:t>
            </a:r>
            <a:r>
              <a:rPr lang="ru-RU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анализ учащимися возникшей ситуации и на этой основе подвести их к выявлению</a:t>
            </a:r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места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</a:t>
            </a:r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затруднения.</a:t>
            </a:r>
          </a:p>
          <a:p>
            <a:pPr>
              <a:spcAft>
                <a:spcPct val="25000"/>
              </a:spcAft>
              <a:buNone/>
            </a:pPr>
            <a:r>
              <a:rPr lang="ru-RU" sz="20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 этапа </a:t>
            </a:r>
            <a:r>
              <a:rPr lang="ru-RU" sz="2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выявление учащимися места и причины затруднения, т.е. того, какого способа действий им не хватает, «чего они не знают». </a:t>
            </a:r>
            <a:r>
              <a:rPr lang="ru-RU" sz="20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познавательные.</a:t>
            </a: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4572008"/>
            <a:ext cx="2286016" cy="14287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Сознательная постановка  цели своей учебной деятельност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и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28992" y="3643314"/>
            <a:ext cx="2286016" cy="12858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Устранение причины возникшего затруднения</a:t>
            </a:r>
          </a:p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57950" y="4500570"/>
            <a:ext cx="2428892" cy="150019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Franklin Gothic Book" pitchFamily="34" charset="0"/>
              </a:rPr>
              <a:t>Переход к проектированию путей реализации поставленной цели</a:t>
            </a:r>
          </a:p>
          <a:p>
            <a:pPr algn="ctr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786050" y="4357694"/>
            <a:ext cx="642942" cy="500066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5715008" y="4357694"/>
            <a:ext cx="642942" cy="64294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643998" cy="785818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4. Построение проекта выхода из затруднения (цель и тема, способ, план, средство)</a:t>
            </a:r>
            <a:endParaRPr lang="ru-RU" sz="28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401080" cy="4929222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Цель:</a:t>
            </a:r>
            <a:r>
              <a:rPr lang="ru-RU" sz="3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  </a:t>
            </a:r>
            <a:r>
              <a:rPr lang="ru-RU" sz="3400" b="1" dirty="0" smtClean="0">
                <a:solidFill>
                  <a:srgbClr val="005828"/>
                </a:solidFill>
                <a:latin typeface="Franklin Gothic Book" pitchFamily="34" charset="0"/>
              </a:rPr>
              <a:t>построить</a:t>
            </a:r>
            <a:r>
              <a:rPr lang="ru-RU" sz="3400" dirty="0" smtClean="0">
                <a:solidFill>
                  <a:srgbClr val="005828"/>
                </a:solidFill>
                <a:latin typeface="Franklin Gothic Book" pitchFamily="34" charset="0"/>
              </a:rPr>
              <a:t>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проект</a:t>
            </a:r>
            <a:r>
              <a:rPr lang="ru-RU" sz="3400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005828"/>
                </a:solidFill>
                <a:latin typeface="Franklin Gothic Book" pitchFamily="34" charset="0"/>
              </a:rPr>
              <a:t>выхода из затруднения. </a:t>
            </a:r>
          </a:p>
          <a:p>
            <a:pPr>
              <a:spcAft>
                <a:spcPct val="20000"/>
              </a:spcAft>
              <a:buNone/>
            </a:pPr>
            <a:r>
              <a:rPr lang="ru-RU" sz="34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этапа:</a:t>
            </a:r>
          </a:p>
          <a:p>
            <a:pPr>
              <a:spcAft>
                <a:spcPct val="20000"/>
              </a:spcAft>
              <a:buNone/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     на данном этапе учащиеся в коммуникативной форме строят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проект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будущих учебных действий;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: </a:t>
            </a: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согласовывают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тему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урока;</a:t>
            </a: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ставят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цель</a:t>
            </a:r>
            <a:r>
              <a:rPr lang="ru-RU" sz="3400" b="1" i="1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(целью является формирование знания нового способа и умения им пользоваться); </a:t>
            </a: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определяют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состав и последовательность учебных действий;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 регулятивные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  <a:endParaRPr lang="ru-RU" sz="3200" b="1" i="1" dirty="0" smtClean="0">
              <a:solidFill>
                <a:srgbClr val="FF0000"/>
              </a:solidFill>
              <a:latin typeface="Franklin Gothic Book" pitchFamily="34" charset="0"/>
            </a:endParaRP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устанавливают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сроки</a:t>
            </a:r>
            <a:r>
              <a:rPr lang="ru-RU" sz="3400" b="1" dirty="0" smtClean="0">
                <a:latin typeface="Franklin Gothic Book" pitchFamily="34" charset="0"/>
              </a:rPr>
              <a:t>;</a:t>
            </a: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 выбирают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способ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(дополнение или уточнение); </a:t>
            </a:r>
          </a:p>
          <a:p>
            <a:pPr>
              <a:spcAft>
                <a:spcPct val="20000"/>
              </a:spcAft>
              <a:buFontTx/>
              <a:buBlip>
                <a:blip r:embed="rId2"/>
              </a:buBlip>
            </a:pP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 определяют </a:t>
            </a:r>
            <a:r>
              <a:rPr lang="ru-RU" sz="3400" b="1" i="1" dirty="0" smtClean="0">
                <a:solidFill>
                  <a:srgbClr val="FF0000"/>
                </a:solidFill>
                <a:latin typeface="Franklin Gothic Book" pitchFamily="34" charset="0"/>
              </a:rPr>
              <a:t>средства</a:t>
            </a:r>
            <a:r>
              <a:rPr lang="ru-RU" sz="3400" b="1" dirty="0" smtClean="0">
                <a:latin typeface="Franklin Gothic Book" pitchFamily="34" charset="0"/>
              </a:rPr>
              <a:t> </a:t>
            </a:r>
            <a:r>
              <a:rPr lang="ru-RU" sz="3400" b="1" dirty="0" smtClean="0">
                <a:solidFill>
                  <a:srgbClr val="4C216D"/>
                </a:solidFill>
                <a:latin typeface="Franklin Gothic Book" pitchFamily="34" charset="0"/>
              </a:rPr>
              <a:t>– алгоритмы, модели, учебник и т.д.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познавательные.</a:t>
            </a:r>
            <a:endParaRPr lang="ru-RU" sz="3200" b="1" dirty="0" smtClean="0">
              <a:solidFill>
                <a:srgbClr val="4C216D"/>
              </a:solidFill>
              <a:latin typeface="Franklin Gothic Book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66117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5. Реализация построенного проекта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4547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</a:t>
            </a:r>
            <a:r>
              <a:rPr lang="ru-RU" sz="3200" dirty="0" smtClean="0">
                <a:latin typeface="Franklin Gothic Book" pitchFamily="34" charset="0"/>
              </a:rPr>
              <a:t>:  </a:t>
            </a:r>
            <a:r>
              <a:rPr lang="ru-RU" sz="3200" b="1" dirty="0" smtClean="0">
                <a:solidFill>
                  <a:srgbClr val="4C216D"/>
                </a:solidFill>
                <a:latin typeface="Franklin Gothic Book" pitchFamily="34" charset="0"/>
              </a:rPr>
              <a:t>реализовать</a:t>
            </a:r>
            <a:r>
              <a:rPr lang="ru-RU" sz="3200" b="1" i="1" dirty="0" smtClean="0">
                <a:solidFill>
                  <a:srgbClr val="4C216D"/>
                </a:solidFill>
                <a:latin typeface="Franklin Gothic Book" pitchFamily="34" charset="0"/>
              </a:rPr>
              <a:t> построенный проект</a:t>
            </a:r>
          </a:p>
          <a:p>
            <a:pPr>
              <a:spcAft>
                <a:spcPct val="25000"/>
              </a:spcAft>
              <a:buNone/>
            </a:pPr>
            <a:r>
              <a:rPr lang="ru-RU" sz="26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этапа:</a:t>
            </a:r>
          </a:p>
          <a:p>
            <a:pPr>
              <a:spcAft>
                <a:spcPct val="25000"/>
              </a:spcAft>
              <a:buNone/>
            </a:pP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1) </a:t>
            </a:r>
            <a:r>
              <a:rPr lang="ru-RU" sz="2600" b="1" dirty="0" smtClean="0">
                <a:solidFill>
                  <a:srgbClr val="FF0000"/>
                </a:solidFill>
                <a:latin typeface="Franklin Gothic Book" pitchFamily="34" charset="0"/>
              </a:rPr>
              <a:t>построить новое знание 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(способ действия) в соответствии со своим планом в установленные сроки выбранными способами и средствами;</a:t>
            </a:r>
            <a:r>
              <a:rPr lang="ru-RU" sz="2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2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коммуникативные, познавательные;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2)</a:t>
            </a:r>
            <a:r>
              <a:rPr lang="ru-RU" sz="2600" b="1" dirty="0" smtClean="0">
                <a:latin typeface="Franklin Gothic Book" pitchFamily="34" charset="0"/>
              </a:rPr>
              <a:t> </a:t>
            </a:r>
            <a:r>
              <a:rPr lang="ru-RU" sz="2600" b="1" i="1" dirty="0" smtClean="0">
                <a:solidFill>
                  <a:srgbClr val="FF0000"/>
                </a:solidFill>
                <a:latin typeface="Franklin Gothic Book" pitchFamily="34" charset="0"/>
              </a:rPr>
              <a:t>зафиксировать построенное новое знание</a:t>
            </a:r>
            <a:r>
              <a:rPr lang="ru-RU" sz="2600" b="1" dirty="0" smtClean="0">
                <a:latin typeface="Franklin Gothic Book" pitchFamily="34" charset="0"/>
              </a:rPr>
              <a:t> 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в речи и </a:t>
            </a:r>
            <a:r>
              <a:rPr lang="ru-RU" sz="2600" b="1" dirty="0" err="1" smtClean="0">
                <a:solidFill>
                  <a:srgbClr val="4C216D"/>
                </a:solidFill>
                <a:latin typeface="Franklin Gothic Book" pitchFamily="34" charset="0"/>
              </a:rPr>
              <a:t>знаково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 (с помощью эталона);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3) организовать </a:t>
            </a:r>
            <a:r>
              <a:rPr lang="ru-RU" sz="2600" b="1" i="1" dirty="0" smtClean="0">
                <a:solidFill>
                  <a:srgbClr val="FF0000"/>
                </a:solidFill>
                <a:latin typeface="Franklin Gothic Book" pitchFamily="34" charset="0"/>
              </a:rPr>
              <a:t>решение исходной задачи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, данной для пробного действия;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4)</a:t>
            </a:r>
            <a:r>
              <a:rPr lang="ru-RU" sz="2600" b="1" dirty="0" smtClean="0">
                <a:latin typeface="Franklin Gothic Book" pitchFamily="34" charset="0"/>
              </a:rPr>
              <a:t> </a:t>
            </a:r>
            <a:r>
              <a:rPr lang="ru-RU" sz="2600" b="1" i="1" dirty="0" smtClean="0">
                <a:solidFill>
                  <a:srgbClr val="FF0000"/>
                </a:solidFill>
                <a:latin typeface="Franklin Gothic Book" pitchFamily="34" charset="0"/>
              </a:rPr>
              <a:t>зафиксировать преодоление затруднения;</a:t>
            </a:r>
            <a:r>
              <a:rPr lang="ru-RU" sz="2600" b="1" dirty="0" smtClean="0">
                <a:latin typeface="Franklin Gothic Book" pitchFamily="34" charset="0"/>
              </a:rPr>
              <a:t> 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5) уточнить </a:t>
            </a:r>
            <a:r>
              <a:rPr lang="ru-RU" sz="2600" b="1" i="1" dirty="0" smtClean="0">
                <a:solidFill>
                  <a:srgbClr val="FF0000"/>
                </a:solidFill>
                <a:latin typeface="Franklin Gothic Book" pitchFamily="34" charset="0"/>
              </a:rPr>
              <a:t>общий характер</a:t>
            </a:r>
            <a:r>
              <a:rPr lang="ru-RU" sz="2600" b="1" dirty="0" smtClean="0">
                <a:latin typeface="Franklin Gothic Book" pitchFamily="34" charset="0"/>
              </a:rPr>
              <a:t> 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нового знания; </a:t>
            </a:r>
            <a:r>
              <a:rPr lang="ru-RU" sz="2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</a:t>
            </a:r>
            <a:r>
              <a:rPr lang="ru-RU" sz="2600" b="1" dirty="0" smtClean="0">
                <a:solidFill>
                  <a:srgbClr val="4C216D"/>
                </a:solidFill>
                <a:latin typeface="Franklin Gothic Book" pitchFamily="34" charset="0"/>
              </a:rPr>
              <a:t>.</a:t>
            </a:r>
            <a:endParaRPr lang="ru-RU" sz="26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6. Первичное закрепление с проговариванием во внешней речи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Цель:</a:t>
            </a:r>
            <a:r>
              <a:rPr lang="ru-RU" sz="3200" dirty="0" smtClean="0">
                <a:latin typeface="Franklin Gothic Book" pitchFamily="34" charset="0"/>
              </a:rPr>
              <a:t>  </a:t>
            </a:r>
            <a:r>
              <a:rPr lang="ru-RU" sz="3200" b="1" dirty="0" smtClean="0">
                <a:solidFill>
                  <a:srgbClr val="4C216D"/>
                </a:solidFill>
                <a:latin typeface="Franklin Gothic Book" pitchFamily="34" charset="0"/>
              </a:rPr>
              <a:t>организовать </a:t>
            </a:r>
            <a:r>
              <a:rPr lang="ru-RU" sz="3200" b="1" i="1" dirty="0" smtClean="0">
                <a:solidFill>
                  <a:srgbClr val="FF0000"/>
                </a:solidFill>
                <a:latin typeface="Franklin Gothic Book" pitchFamily="34" charset="0"/>
              </a:rPr>
              <a:t>усвоение детьми нового знания</a:t>
            </a:r>
            <a:r>
              <a:rPr lang="ru-RU" sz="3200" dirty="0" smtClean="0">
                <a:latin typeface="Franklin Gothic Book" pitchFamily="34" charset="0"/>
              </a:rPr>
              <a:t> </a:t>
            </a:r>
            <a:r>
              <a:rPr lang="ru-RU" sz="3200" b="1" dirty="0" smtClean="0">
                <a:solidFill>
                  <a:srgbClr val="4C216D"/>
                </a:solidFill>
                <a:latin typeface="Franklin Gothic Book" pitchFamily="34" charset="0"/>
              </a:rPr>
              <a:t>при решении типовых задач с проговариванием во внешней речи.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этапа: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005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1) оформление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 мышлении 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(усвоение)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построенного способа действий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005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2) решение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типовых заданий 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в форме коммуникативного взаимодействия (сначала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фронтально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, затем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 группах 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и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</a:t>
            </a:r>
            <a:r>
              <a:rPr lang="ru-RU" sz="3200" b="1" i="1" dirty="0" smtClean="0">
                <a:solidFill>
                  <a:srgbClr val="005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парах</a:t>
            </a:r>
            <a:r>
              <a:rPr lang="ru-RU" sz="3200" b="1" i="1" dirty="0" smtClean="0">
                <a:solidFill>
                  <a:srgbClr val="005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 проговариванием 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алгоритма решения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вслух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);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0058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3) 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рефлексия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того, что и как делается и всё ли понятно; </a:t>
            </a:r>
            <a:r>
              <a:rPr lang="ru-RU" sz="32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коммуникативные;</a:t>
            </a:r>
            <a:r>
              <a:rPr lang="ru-RU" sz="3200" b="1" dirty="0" smtClean="0">
                <a:solidFill>
                  <a:srgbClr val="005828"/>
                </a:solidFill>
                <a:latin typeface="Franklin Gothic Book" pitchFamily="34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67494"/>
            <a:ext cx="8715436" cy="946928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7. Самостоятельная работа с самопроверкой по эталону.</a:t>
            </a:r>
            <a:endParaRPr lang="ru-RU" sz="32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00174"/>
            <a:ext cx="8429684" cy="4954634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Цель:</a:t>
            </a:r>
            <a:r>
              <a:rPr lang="ru-RU" sz="3200" dirty="0" smtClean="0">
                <a:latin typeface="Franklin Gothic Book" pitchFamily="34" charset="0"/>
              </a:rPr>
              <a:t> 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организовать самопроверку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200" b="1" dirty="0" smtClean="0">
                <a:solidFill>
                  <a:srgbClr val="4C216D"/>
                </a:solidFill>
                <a:latin typeface="Franklin Gothic Book" pitchFamily="34" charset="0"/>
              </a:rPr>
              <a:t>детьми на основе сопоставления с эталоном </a:t>
            </a:r>
            <a:r>
              <a:rPr lang="ru-RU" sz="3200" dirty="0" smtClean="0">
                <a:latin typeface="Franklin Gothic Book" pitchFamily="34" charset="0"/>
              </a:rPr>
              <a:t> 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своего умения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200" b="1" dirty="0" smtClean="0">
                <a:solidFill>
                  <a:srgbClr val="4C216D"/>
                </a:solidFill>
                <a:latin typeface="Franklin Gothic Book" pitchFamily="34" charset="0"/>
              </a:rPr>
              <a:t>применять новое знание в типовых ситуациях.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 </a:t>
            </a:r>
            <a:r>
              <a:rPr lang="ru-RU" sz="3200" b="1" i="1" dirty="0" smtClean="0">
                <a:solidFill>
                  <a:srgbClr val="C00000"/>
                </a:solidFill>
                <a:latin typeface="Franklin Gothic Book" pitchFamily="34" charset="0"/>
              </a:rPr>
              <a:t>(индивидуальная форма работы):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1)  учащиеся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самостоятельно</a:t>
            </a:r>
            <a:r>
              <a:rPr lang="ru-RU" sz="2800" b="1" dirty="0" smtClean="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выполняют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задания нового типа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2)  выполняют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самопроверку</a:t>
            </a:r>
            <a:r>
              <a:rPr lang="ru-RU" sz="2800" b="1" i="1" dirty="0" smtClean="0">
                <a:solidFill>
                  <a:srgbClr val="4C216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,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пошагово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сравнивая с эталоном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3)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рефлексия</a:t>
            </a:r>
            <a:r>
              <a:rPr lang="ru-RU" sz="2800" b="1" dirty="0" smtClean="0">
                <a:solidFill>
                  <a:srgbClr val="FF0000"/>
                </a:solidFill>
                <a:latin typeface="Franklin Gothic Book" pitchFamily="34" charset="0"/>
              </a:rPr>
              <a:t> 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хода реализации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контрольных процедур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4)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самооценка усвоения 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нового знания(что уже достигнуто, а что – пока ещё нет);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5)  планирование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коррекционных мер 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(при необходимости);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 6)  создание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ситуации успеха </a:t>
            </a:r>
            <a:r>
              <a:rPr lang="ru-RU" sz="2800" b="1" dirty="0" smtClean="0">
                <a:solidFill>
                  <a:srgbClr val="4C216D"/>
                </a:solidFill>
                <a:latin typeface="Franklin Gothic Book" pitchFamily="34" charset="0"/>
              </a:rPr>
              <a:t>(достижения учащихся), мотивирующая к дальнейшей самостоятельной учебной работе; </a:t>
            </a:r>
            <a:r>
              <a:rPr lang="ru-RU" sz="28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  <a:r>
              <a:rPr lang="ru-RU" sz="28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познавательные.</a:t>
            </a:r>
            <a:endParaRPr lang="ru-RU" sz="2800" b="1" dirty="0" smtClean="0">
              <a:solidFill>
                <a:srgbClr val="4C216D"/>
              </a:solidFill>
              <a:latin typeface="Franklin Gothic Book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8. Включение в систему знаний и повторение.</a:t>
            </a:r>
            <a:r>
              <a:rPr lang="ru-RU" sz="44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44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182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Цель: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4C216D"/>
                </a:solidFill>
                <a:latin typeface="23"/>
              </a:rPr>
              <a:t>1) выявить </a:t>
            </a:r>
            <a:r>
              <a:rPr lang="ru-RU" sz="3200" b="1" i="1" dirty="0" smtClean="0">
                <a:solidFill>
                  <a:srgbClr val="FF0000"/>
                </a:solidFill>
                <a:latin typeface="23"/>
              </a:rPr>
              <a:t>границы применимости</a:t>
            </a:r>
            <a:r>
              <a:rPr lang="ru-RU" sz="3200" b="1" dirty="0" smtClean="0">
                <a:latin typeface="23"/>
              </a:rPr>
              <a:t> </a:t>
            </a:r>
            <a:r>
              <a:rPr lang="ru-RU" sz="3200" b="1" dirty="0" smtClean="0">
                <a:solidFill>
                  <a:srgbClr val="4C216D"/>
                </a:solidFill>
                <a:latin typeface="23"/>
              </a:rPr>
              <a:t>нового знания и научить использовать его в системе изученных ранее знаний; 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4C216D"/>
                </a:solidFill>
                <a:latin typeface="23"/>
              </a:rPr>
              <a:t>2)</a:t>
            </a:r>
            <a:r>
              <a:rPr lang="ru-RU" sz="3200" b="1" dirty="0" smtClean="0">
                <a:latin typeface="23"/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latin typeface="23"/>
              </a:rPr>
              <a:t>повторить</a:t>
            </a:r>
            <a:r>
              <a:rPr lang="ru-RU" sz="3200" b="1" dirty="0" smtClean="0">
                <a:latin typeface="23"/>
              </a:rPr>
              <a:t> </a:t>
            </a:r>
            <a:r>
              <a:rPr lang="ru-RU" sz="3200" b="1" dirty="0" smtClean="0">
                <a:solidFill>
                  <a:srgbClr val="4C216D"/>
                </a:solidFill>
                <a:latin typeface="23"/>
              </a:rPr>
              <a:t>учебное содержание, необходимое для обеспечения содержательной непрерывности. 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Организация этапа:</a:t>
            </a:r>
            <a:endParaRPr lang="ru-RU" sz="3200" b="1" dirty="0" smtClean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3"/>
            </a:endParaRP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1)   Уточняются существенные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особенности нового знания</a:t>
            </a:r>
            <a:r>
              <a:rPr lang="ru-RU" sz="3200" b="1" dirty="0" smtClean="0">
                <a:solidFill>
                  <a:srgbClr val="990033"/>
                </a:solidFill>
                <a:latin typeface="23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2)	Устанавливается, в каких известных типах заданий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может быть использовано новое знание</a:t>
            </a:r>
            <a:r>
              <a:rPr lang="ru-RU" sz="3200" b="1" dirty="0" smtClean="0">
                <a:solidFill>
                  <a:srgbClr val="990033"/>
                </a:solidFill>
                <a:latin typeface="23"/>
              </a:rPr>
              <a:t>;</a:t>
            </a:r>
          </a:p>
          <a:p>
            <a:pPr marL="457200" indent="-457200">
              <a:spcAft>
                <a:spcPct val="25000"/>
              </a:spcAft>
              <a:buNone/>
            </a:pPr>
            <a:r>
              <a:rPr lang="ru-RU" sz="32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3)	Выполняются задания, в которых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новый способ действий </a:t>
            </a:r>
            <a:r>
              <a:rPr lang="ru-RU" sz="32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предусматривается как</a:t>
            </a:r>
            <a:r>
              <a:rPr lang="ru-RU" sz="3200" b="1" dirty="0" smtClean="0">
                <a:solidFill>
                  <a:srgbClr val="990033"/>
                </a:solidFill>
                <a:latin typeface="23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промежуточный шаг; </a:t>
            </a:r>
            <a:r>
              <a:rPr lang="ru-RU" sz="3200" b="1" u="sng" dirty="0" err="1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200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3"/>
              </a:rPr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9. Рефлексия учебной деятельности на уроке (итог урока).</a:t>
            </a:r>
            <a:endParaRPr lang="ru-RU" sz="28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Цель: </a:t>
            </a:r>
            <a:r>
              <a:rPr lang="ru-RU" sz="3200" dirty="0" smtClean="0">
                <a:latin typeface="Franklin Gothic Book" pitchFamily="34" charset="0"/>
              </a:rPr>
              <a:t> </a:t>
            </a:r>
            <a:r>
              <a:rPr lang="ru-RU" sz="3200" b="1" dirty="0" smtClean="0">
                <a:solidFill>
                  <a:srgbClr val="990033"/>
                </a:solidFill>
                <a:latin typeface="Franklin Gothic Book" pitchFamily="34" charset="0"/>
              </a:rPr>
              <a:t>организация рефлексии и самооценки учениками своей учебной деятельности на уроке.</a:t>
            </a:r>
          </a:p>
          <a:p>
            <a:pPr>
              <a:spcAft>
                <a:spcPct val="25000"/>
              </a:spcAft>
              <a:buNone/>
            </a:pPr>
            <a:r>
              <a:rPr lang="ru-RU" sz="3200" b="1" i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Организация этапа:</a:t>
            </a:r>
            <a:endParaRPr lang="ru-RU" sz="3200" i="1" u="sng" dirty="0" smtClean="0">
              <a:solidFill>
                <a:srgbClr val="990033"/>
              </a:solidFill>
              <a:latin typeface="Franklin Gothic Book" pitchFamily="34" charset="0"/>
            </a:endParaRPr>
          </a:p>
          <a:p>
            <a:pPr>
              <a:spcAft>
                <a:spcPct val="3000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1) фиксируется </a:t>
            </a:r>
            <a:r>
              <a:rPr lang="ru-R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изученное учебное содержание</a:t>
            </a: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; </a:t>
            </a:r>
            <a:r>
              <a:rPr lang="ru-RU" sz="31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</a:t>
            </a:r>
            <a:endParaRPr lang="ru-RU" sz="3100" b="1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>
              <a:spcAft>
                <a:spcPct val="3000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2) организуется </a:t>
            </a:r>
            <a:r>
              <a:rPr lang="ru-R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рефлексия и самооценка </a:t>
            </a: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учениками </a:t>
            </a:r>
            <a:r>
              <a:rPr lang="ru-R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собственной учебной деятельности</a:t>
            </a:r>
            <a:r>
              <a:rPr lang="ru-RU" sz="3100" dirty="0" smtClean="0">
                <a:latin typeface="Franklin Gothic Book" pitchFamily="34" charset="0"/>
              </a:rPr>
              <a:t>; </a:t>
            </a:r>
            <a:r>
              <a:rPr lang="ru-RU" sz="31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 коммуникативные; регулятивные</a:t>
            </a: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  <a:endParaRPr lang="ru-RU" sz="3100" dirty="0" smtClean="0">
              <a:latin typeface="Franklin Gothic Book" pitchFamily="34" charset="0"/>
            </a:endParaRPr>
          </a:p>
          <a:p>
            <a:pPr>
              <a:spcAft>
                <a:spcPct val="3000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3</a:t>
            </a: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</a:rPr>
              <a:t>)</a:t>
            </a: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организуется </a:t>
            </a:r>
            <a:r>
              <a:rPr lang="ru-RU" sz="3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рефлексивный анализ учебной деятельности </a:t>
            </a:r>
            <a:r>
              <a:rPr lang="ru-RU" sz="3100" b="1" dirty="0" smtClean="0">
                <a:solidFill>
                  <a:schemeClr val="accent6">
                    <a:lumMod val="50000"/>
                  </a:schemeClr>
                </a:solidFill>
                <a:latin typeface="Franklin Gothic Book" pitchFamily="34" charset="0"/>
              </a:rPr>
              <a:t>с точки зрения выполнения требований, известных учащимся; </a:t>
            </a:r>
            <a:r>
              <a:rPr lang="ru-RU" sz="31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познавательные;</a:t>
            </a:r>
            <a:endParaRPr lang="ru-RU" sz="31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Book" pitchFamily="34" charset="0"/>
            </a:endParaRPr>
          </a:p>
          <a:p>
            <a:pPr>
              <a:spcAft>
                <a:spcPct val="3000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4) фиксируются </a:t>
            </a:r>
            <a:r>
              <a:rPr lang="ru-R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неразрешенные затруднения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</a:t>
            </a: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как направления будущей учебной деятельности; </a:t>
            </a:r>
            <a:r>
              <a:rPr lang="ru-RU" sz="31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</a:t>
            </a:r>
            <a:r>
              <a:rPr lang="ru-RU" sz="31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;</a:t>
            </a:r>
            <a:endParaRPr lang="ru-RU" sz="3100" b="1" dirty="0" smtClean="0">
              <a:solidFill>
                <a:srgbClr val="002060"/>
              </a:solidFill>
              <a:latin typeface="Franklin Gothic Book" pitchFamily="34" charset="0"/>
            </a:endParaRPr>
          </a:p>
          <a:p>
            <a:pPr>
              <a:spcAft>
                <a:spcPct val="30000"/>
              </a:spcAft>
              <a:buNone/>
            </a:pPr>
            <a:r>
              <a:rPr lang="ru-RU" sz="3100" b="1" dirty="0" smtClean="0">
                <a:solidFill>
                  <a:srgbClr val="002060"/>
                </a:solidFill>
                <a:latin typeface="Franklin Gothic Book" pitchFamily="34" charset="0"/>
              </a:rPr>
              <a:t>5) согласовывается </a:t>
            </a:r>
            <a:r>
              <a:rPr lang="ru-R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домашнее задание; </a:t>
            </a:r>
            <a:r>
              <a:rPr lang="ru-RU" sz="31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УУД</a:t>
            </a:r>
            <a:r>
              <a:rPr lang="ru-RU" sz="31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 : регулятивные.</a:t>
            </a:r>
            <a:endParaRPr lang="ru-RU" sz="3100" dirty="0">
              <a:latin typeface="Franklin Gothic Boo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89804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0058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Franklin Gothic Book" pitchFamily="34" charset="0"/>
              </a:rPr>
              <a:t>Домашнее задание</a:t>
            </a:r>
            <a:endParaRPr lang="ru-RU" sz="3600" dirty="0">
              <a:latin typeface="Franklin Gothic Book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026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u="sng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Включает в себя две части:</a:t>
            </a:r>
          </a:p>
          <a:p>
            <a:pPr marL="514350" indent="-514350">
              <a:buNone/>
            </a:pPr>
            <a:r>
              <a:rPr lang="ru-RU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1)  Обязательную часть </a:t>
            </a:r>
            <a:r>
              <a:rPr lang="ru-RU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посильную для каждого ребёнка, небольшую по объёму (по нормам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САНПиНА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), на вариативной основе, с творческим компонентом;</a:t>
            </a:r>
          </a:p>
          <a:p>
            <a:pPr marL="514350" indent="-514350">
              <a:buNone/>
            </a:pPr>
            <a:r>
              <a:rPr lang="ru-RU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2)  </a:t>
            </a:r>
            <a:r>
              <a:rPr lang="ru-RU" sz="2400" b="1" i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Необязательную часть </a:t>
            </a:r>
            <a:r>
              <a:rPr lang="ru-RU" sz="2400" b="1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–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одно задание (лучше по выбору) творческого уровня (то есть метод выполнения которого не изучался).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4" name="Picture 4" descr="книга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4071942"/>
            <a:ext cx="4000528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Что значит «уметь учиться»</a:t>
            </a:r>
            <a:endParaRPr lang="ru-RU" sz="36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rgbClr val="7030A0"/>
                </a:solidFill>
              </a:rPr>
              <a:t>Два типа деятельности: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</a:rPr>
              <a:t>деятельность учения, или учебная деятельность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это деятельность ученика;</a:t>
            </a:r>
          </a:p>
          <a:p>
            <a:pPr>
              <a:buFont typeface="Wingdings" pitchFamily="2" charset="2"/>
              <a:buChar char="Ø"/>
            </a:pPr>
            <a:r>
              <a:rPr lang="ru-RU" sz="2000" b="1" i="1" dirty="0" smtClean="0">
                <a:solidFill>
                  <a:srgbClr val="C00000"/>
                </a:solidFill>
              </a:rPr>
              <a:t>деятельность обучения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– это деятельность учителя.</a:t>
            </a:r>
          </a:p>
          <a:p>
            <a:pPr>
              <a:buFont typeface="Wingdings" pitchFamily="2" charset="2"/>
              <a:buChar char="Ø"/>
            </a:pPr>
            <a:endParaRPr lang="ru-RU" sz="2000" b="1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b="1" i="1" dirty="0" smtClean="0">
                <a:solidFill>
                  <a:srgbClr val="C00000"/>
                </a:solidFill>
              </a:rPr>
              <a:t>Учебная деятельность (учение) 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– это деятельность ученика, связанная, с одной стороны, с освоением культурных ценностей общества (предметных и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надпредметных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знаний, умений и навыков), а с другой стороны – с формированием способностей к </a:t>
            </a:r>
            <a:r>
              <a:rPr lang="ru-RU" sz="2000" b="1" i="1" dirty="0" err="1" smtClean="0">
                <a:solidFill>
                  <a:schemeClr val="accent6">
                    <a:lumMod val="50000"/>
                  </a:schemeClr>
                </a:solidFill>
              </a:rPr>
              <a:t>самоизменению</a:t>
            </a:r>
            <a:r>
              <a:rPr lang="ru-RU" sz="2000" b="1" i="1" dirty="0" smtClean="0">
                <a:solidFill>
                  <a:schemeClr val="accent6">
                    <a:lumMod val="50000"/>
                  </a:schemeClr>
                </a:solidFill>
              </a:rPr>
              <a:t> и рефлексии, обеспечивающих адекватное самоопределение и успешную самореализацию человека в жизни.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229600" cy="2857520"/>
          </a:xfrm>
        </p:spPr>
        <p:txBody>
          <a:bodyPr>
            <a:normAutofit fontScale="90000"/>
          </a:bodyPr>
          <a:lstStyle/>
          <a:p>
            <a:pPr>
              <a:spcAft>
                <a:spcPct val="50000"/>
              </a:spcAft>
            </a:pPr>
            <a:r>
              <a:rPr lang="ru-RU" sz="2700" b="1" dirty="0" smtClean="0">
                <a:solidFill>
                  <a:srgbClr val="C00000"/>
                </a:solidFill>
                <a:cs typeface="Arial" charset="0"/>
              </a:rPr>
              <a:t>ПРИНЦИПИАЛЬНАЯ НОВИЗНА ПОДХОДА</a:t>
            </a:r>
            <a:br>
              <a:rPr lang="ru-RU" sz="2700" b="1" dirty="0" smtClean="0">
                <a:solidFill>
                  <a:srgbClr val="C00000"/>
                </a:solidFill>
                <a:cs typeface="Arial" charset="0"/>
              </a:rPr>
            </a:br>
            <a:r>
              <a:rPr lang="ru-RU" sz="2700" b="1" dirty="0" smtClean="0">
                <a:solidFill>
                  <a:srgbClr val="DE0000"/>
                </a:solidFill>
                <a:cs typeface="Arial" charset="0"/>
              </a:rPr>
              <a:t/>
            </a:r>
            <a:br>
              <a:rPr lang="ru-RU" sz="2700" b="1" dirty="0" smtClean="0">
                <a:solidFill>
                  <a:srgbClr val="DE0000"/>
                </a:solidFill>
                <a:cs typeface="Arial" charset="0"/>
              </a:rPr>
            </a:b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Предложен способ обучения, который обеспечивает каждому ребенку возможность </a:t>
            </a:r>
            <a:r>
              <a:rPr lang="ru-RU" sz="2700" b="1" dirty="0" smtClean="0">
                <a:solidFill>
                  <a:srgbClr val="D09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не просто выполнять некоторые </a:t>
            </a:r>
            <a:r>
              <a:rPr lang="ru-RU" sz="2700" b="1" dirty="0" err="1" smtClean="0">
                <a:solidFill>
                  <a:srgbClr val="D09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УУД</a:t>
            </a:r>
            <a:r>
              <a:rPr lang="ru-RU" sz="2700" b="1" dirty="0" smtClean="0">
                <a:solidFill>
                  <a:srgbClr val="D09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 в некоторых заданиях</a:t>
            </a:r>
            <a:r>
              <a:rPr lang="ru-RU" sz="2700" dirty="0" smtClean="0">
                <a:solidFill>
                  <a:srgbClr val="D09E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 </a:t>
            </a:r>
            <a:r>
              <a:rPr lang="ru-RU" sz="27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(</a:t>
            </a:r>
            <a:r>
              <a:rPr lang="ru-RU" sz="27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что тоже важно, и мы это тоже делаем), </a:t>
            </a:r>
            <a:br>
              <a:rPr lang="ru-RU" sz="27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</a:br>
            <a:r>
              <a:rPr lang="ru-RU" sz="2700" dirty="0" smtClean="0">
                <a:solidFill>
                  <a:srgbClr val="005024"/>
                </a:solidFill>
                <a:latin typeface="Franklin Gothic Book" pitchFamily="34" charset="0"/>
                <a:cs typeface="Arial" charset="0"/>
              </a:rPr>
              <a:t/>
            </a:r>
            <a:br>
              <a:rPr lang="ru-RU" sz="2700" dirty="0" smtClean="0">
                <a:solidFill>
                  <a:srgbClr val="005024"/>
                </a:solidFill>
                <a:latin typeface="Franklin Gothic Book" pitchFamily="34" charset="0"/>
                <a:cs typeface="Arial" charset="0"/>
              </a:rPr>
            </a:br>
            <a:r>
              <a:rPr lang="ru-RU" sz="2700" dirty="0" smtClean="0">
                <a:solidFill>
                  <a:srgbClr val="005024"/>
                </a:solidFill>
                <a:latin typeface="Franklin Gothic Book" pitchFamily="34" charset="0"/>
                <a:cs typeface="Arial" charset="0"/>
              </a:rPr>
              <a:t>                                         </a:t>
            </a:r>
            <a:r>
              <a:rPr lang="ru-RU" sz="2700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 </a:t>
            </a:r>
            <a:r>
              <a:rPr lang="ru-RU" sz="27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  <a:t>НО ГЛАВНОЕ − </a:t>
            </a:r>
            <a:br>
              <a:rPr lang="ru-RU" sz="2700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  <a:cs typeface="Arial" charset="0"/>
              </a:rPr>
            </a:br>
            <a:r>
              <a:rPr lang="ru-RU" sz="2700" b="1" dirty="0" smtClean="0">
                <a:solidFill>
                  <a:srgbClr val="005024"/>
                </a:solidFill>
                <a:latin typeface="Franklin Gothic Book" pitchFamily="34" charset="0"/>
                <a:cs typeface="Arial" charset="0"/>
              </a:rPr>
              <a:t/>
            </a:r>
            <a:br>
              <a:rPr lang="ru-RU" sz="2700" b="1" dirty="0" smtClean="0">
                <a:solidFill>
                  <a:srgbClr val="005024"/>
                </a:solidFill>
                <a:latin typeface="Franklin Gothic Book" pitchFamily="34" charset="0"/>
                <a:cs typeface="Arial" charset="0"/>
              </a:rPr>
            </a:br>
            <a:r>
              <a:rPr lang="ru-RU" sz="2700" b="1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позволяет выполнять </a:t>
            </a:r>
            <a:r>
              <a:rPr lang="ru-RU" sz="2700" b="1" u="sng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весь</a:t>
            </a:r>
            <a:r>
              <a:rPr lang="ru-RU" sz="2700" b="1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 комплекс </a:t>
            </a:r>
            <a:r>
              <a:rPr lang="ru-RU" sz="2700" b="1" dirty="0" err="1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УУД</a:t>
            </a:r>
            <a:r>
              <a:rPr lang="ru-RU" sz="2700" b="1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 на </a:t>
            </a:r>
            <a:r>
              <a:rPr lang="ru-RU" sz="2700" b="1" u="sng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каждом</a:t>
            </a:r>
            <a:r>
              <a:rPr lang="ru-RU" sz="2700" b="1" dirty="0" smtClean="0">
                <a:solidFill>
                  <a:srgbClr val="CC0000"/>
                </a:solidFill>
                <a:latin typeface="Franklin Gothic Book" pitchFamily="34" charset="0"/>
                <a:cs typeface="Arial" charset="0"/>
              </a:rPr>
              <a:t> уроке.</a:t>
            </a:r>
            <a:r>
              <a:rPr lang="ru-RU" sz="2400" b="1" dirty="0" smtClean="0">
                <a:solidFill>
                  <a:srgbClr val="00B050"/>
                </a:solidFill>
                <a:latin typeface="Franklin Gothic Book" pitchFamily="34" charset="0"/>
                <a:cs typeface="Arial" charset="0"/>
              </a:rPr>
              <a:t/>
            </a:r>
            <a:br>
              <a:rPr lang="ru-RU" sz="2400" b="1" dirty="0" smtClean="0">
                <a:solidFill>
                  <a:srgbClr val="00B050"/>
                </a:solidFill>
                <a:latin typeface="Franklin Gothic Book" pitchFamily="34" charset="0"/>
                <a:cs typeface="Arial" charset="0"/>
              </a:rPr>
            </a:br>
            <a:endParaRPr lang="ru-RU" sz="2400" dirty="0">
              <a:solidFill>
                <a:srgbClr val="00B050"/>
              </a:solidFill>
              <a:latin typeface="Franklin Gothic Book" pitchFamily="34" charset="0"/>
            </a:endParaRPr>
          </a:p>
        </p:txBody>
      </p:sp>
      <p:pic>
        <p:nvPicPr>
          <p:cNvPr id="4" name="Picture 20" descr="0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282" t="11342" r="5225" b="13808"/>
          <a:stretch>
            <a:fillRect/>
          </a:stretch>
        </p:blipFill>
        <p:spPr bwMode="auto">
          <a:xfrm>
            <a:off x="2857488" y="4429132"/>
            <a:ext cx="3357585" cy="1928826"/>
          </a:xfrm>
          <a:prstGeom prst="rect">
            <a:avLst/>
          </a:prstGeom>
          <a:noFill/>
          <a:ln w="22225">
            <a:solidFill>
              <a:srgbClr val="FF99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Как сформировать умение учиться</a:t>
            </a:r>
            <a:endParaRPr lang="ru-RU" sz="3200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формирования у учащихся любого </a:t>
            </a:r>
            <a:r>
              <a:rPr lang="ru-RU" sz="3600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общеучебного</a:t>
            </a: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умения (ОУУ) необходимо:</a:t>
            </a:r>
          </a:p>
          <a:p>
            <a:pPr>
              <a:buNone/>
            </a:pPr>
            <a:endParaRPr lang="ru-RU" sz="36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сформировать первичный опыт выполнения соответствующего универсального учебного действия (ОУУ) при изучении различных учебных предметов;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осуществить  его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проблематизацию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основываясь на имеющемся опыте, сформировать понимание  способа (алгоритма) выполнения этого УУД (или структуры учебной деятельности в целом);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сформировать умение выполнять изученное УУД посредством включения  его в практику учения </a:t>
            </a:r>
            <a:r>
              <a:rPr lang="ru-RU" sz="3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предметном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содержании разных учебных дисциплин, организовать самоконтроль и при необходимости – коррекцию;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контроль уровня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сформированности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данного </a:t>
            </a:r>
            <a:r>
              <a:rPr lang="ru-RU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общеучебного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умения.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4 типа урока</a:t>
            </a:r>
            <a:r>
              <a:rPr lang="ru-RU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12"/>
            <a:ext cx="8229600" cy="507212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660033"/>
                </a:solidFill>
              </a:rPr>
              <a:t>Урок открытия нового знания (ОНЗ)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660033"/>
                </a:solidFill>
              </a:rPr>
              <a:t>Урок отработки умений и рефлексии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660033"/>
                </a:solidFill>
              </a:rPr>
              <a:t>Уроки построения системы знаний</a:t>
            </a: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660033"/>
                </a:solidFill>
              </a:rPr>
              <a:t>Урок развивающего контроля</a:t>
            </a:r>
          </a:p>
          <a:p>
            <a:pPr>
              <a:buFont typeface="Wingdings" pitchFamily="2" charset="2"/>
              <a:buChar char="Ø"/>
            </a:pPr>
            <a:endParaRPr lang="ru-RU" sz="2800" b="1" dirty="0" smtClean="0">
              <a:solidFill>
                <a:srgbClr val="660033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b="1" dirty="0" smtClean="0">
                <a:solidFill>
                  <a:srgbClr val="660033"/>
                </a:solidFill>
              </a:rPr>
              <a:t>Занятия общеметодологической направленности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8" descr="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4500570"/>
            <a:ext cx="3143272" cy="20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Структура учебной деятельности</a:t>
            </a:r>
            <a:endParaRPr lang="ru-RU" sz="3200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954634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1785926"/>
            <a:ext cx="1857388" cy="5715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ЦЕЛЬ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2928934"/>
            <a:ext cx="228601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Пробное действие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28992" y="2928934"/>
            <a:ext cx="228601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Затруднение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57950" y="2928934"/>
            <a:ext cx="2286016" cy="7858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3429000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cxnSp>
        <p:nvCxnSpPr>
          <p:cNvPr id="10" name="Прямая со стрелкой 9"/>
          <p:cNvCxnSpPr>
            <a:stCxn id="5" idx="3"/>
            <a:endCxn id="6" idx="1"/>
          </p:cNvCxnSpPr>
          <p:nvPr/>
        </p:nvCxnSpPr>
        <p:spPr>
          <a:xfrm>
            <a:off x="2786050" y="332184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3"/>
            <a:endCxn id="7" idx="1"/>
          </p:cNvCxnSpPr>
          <p:nvPr/>
        </p:nvCxnSpPr>
        <p:spPr>
          <a:xfrm>
            <a:off x="5715008" y="332184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00034" y="4857760"/>
            <a:ext cx="171451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Мотивация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71736" y="4857760"/>
            <a:ext cx="164307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Пробное действие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43438" y="4857760"/>
            <a:ext cx="200026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Затруднение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072330" y="4857760"/>
            <a:ext cx="1557342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Цель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>
            <a:stCxn id="20" idx="3"/>
            <a:endCxn id="21" idx="1"/>
          </p:cNvCxnSpPr>
          <p:nvPr/>
        </p:nvCxnSpPr>
        <p:spPr>
          <a:xfrm>
            <a:off x="2214546" y="521495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21" idx="3"/>
            <a:endCxn id="22" idx="1"/>
          </p:cNvCxnSpPr>
          <p:nvPr/>
        </p:nvCxnSpPr>
        <p:spPr>
          <a:xfrm>
            <a:off x="4214810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22" idx="3"/>
            <a:endCxn id="25" idx="1"/>
          </p:cNvCxnSpPr>
          <p:nvPr/>
        </p:nvCxnSpPr>
        <p:spPr>
          <a:xfrm>
            <a:off x="6643702" y="521495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0" grpId="0" animBg="1"/>
      <p:bldP spid="21" grpId="0" animBg="1"/>
      <p:bldP spid="22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Метод рефлексии,или рефлексивной самоорганизации</a:t>
            </a:r>
            <a:endParaRPr lang="ru-RU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Зафиксировать затруднение и подумать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Проанализировать, как выполнялось данное действие 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каком месте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возникло затруднение (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исследование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И)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Установить,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какой причине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оно возникло (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критика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–К)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Поставить перед собой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направленную на устранение причин затруднения, а затем построить проект – составить план, определить способ и средства (</a:t>
            </a:r>
            <a:r>
              <a:rPr lang="ru-RU" sz="32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П)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Реализовать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построенный проект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Путь </a:t>
            </a:r>
            <a:r>
              <a:rPr lang="ru-RU" sz="36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самоизменения</a:t>
            </a:r>
            <a:endParaRPr lang="ru-RU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229600" cy="531182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1800" b="1" dirty="0" smtClean="0"/>
              <a:t>                             рефлексия</a:t>
            </a:r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 algn="ctr">
              <a:buNone/>
            </a:pPr>
            <a:endParaRPr lang="ru-RU" sz="1800" b="1" dirty="0" smtClean="0"/>
          </a:p>
          <a:p>
            <a:pPr>
              <a:buNone/>
            </a:pPr>
            <a:r>
              <a:rPr lang="ru-RU" sz="1800" b="1" dirty="0" smtClean="0"/>
              <a:t>                                             рефлексия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500174"/>
            <a:ext cx="1643074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Мотивация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00298" y="1500174"/>
            <a:ext cx="1500198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Пробное действие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500174"/>
            <a:ext cx="178595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Затруднение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29454" y="1500174"/>
            <a:ext cx="178595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Реализация проекта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357686" y="2500306"/>
            <a:ext cx="64294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 rot="10800000" flipV="1">
            <a:off x="5000628" y="2500306"/>
            <a:ext cx="642942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643570" y="2500306"/>
            <a:ext cx="928694" cy="8572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</a:t>
            </a:r>
          </a:p>
          <a:p>
            <a:pPr algn="ctr"/>
            <a:r>
              <a:rPr lang="ru-RU" sz="1600" b="1" dirty="0"/>
              <a:t>ц</a:t>
            </a:r>
            <a:r>
              <a:rPr lang="ru-RU" sz="1600" b="1" dirty="0" smtClean="0"/>
              <a:t>ель</a:t>
            </a:r>
          </a:p>
          <a:p>
            <a:pPr algn="ctr"/>
            <a:r>
              <a:rPr lang="ru-RU" sz="1600" b="1" dirty="0" smtClean="0"/>
              <a:t>проект</a:t>
            </a:r>
          </a:p>
          <a:p>
            <a:pPr algn="ctr"/>
            <a:endParaRPr lang="ru-RU" b="1" dirty="0"/>
          </a:p>
        </p:txBody>
      </p:sp>
      <p:cxnSp>
        <p:nvCxnSpPr>
          <p:cNvPr id="17" name="Прямая со стрелкой 16"/>
          <p:cNvCxnSpPr>
            <a:stCxn id="4" idx="3"/>
            <a:endCxn id="5" idx="1"/>
          </p:cNvCxnSpPr>
          <p:nvPr/>
        </p:nvCxnSpPr>
        <p:spPr>
          <a:xfrm>
            <a:off x="2071670" y="18573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3"/>
          </p:cNvCxnSpPr>
          <p:nvPr/>
        </p:nvCxnSpPr>
        <p:spPr>
          <a:xfrm>
            <a:off x="4000496" y="1857364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7" idx="3"/>
            <a:endCxn id="8" idx="1"/>
          </p:cNvCxnSpPr>
          <p:nvPr/>
        </p:nvCxnSpPr>
        <p:spPr>
          <a:xfrm>
            <a:off x="6286512" y="1857364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1"/>
          </p:cNvCxnSpPr>
          <p:nvPr/>
        </p:nvCxnSpPr>
        <p:spPr>
          <a:xfrm rot="10800000" flipV="1">
            <a:off x="4357686" y="1857364"/>
            <a:ext cx="142876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>
            <a:endCxn id="7" idx="3"/>
          </p:cNvCxnSpPr>
          <p:nvPr/>
        </p:nvCxnSpPr>
        <p:spPr>
          <a:xfrm rot="16200000" flipV="1">
            <a:off x="6072198" y="207167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Левая фигурная скобка 45"/>
          <p:cNvSpPr/>
          <p:nvPr/>
        </p:nvSpPr>
        <p:spPr>
          <a:xfrm rot="16200000">
            <a:off x="5214942" y="2357430"/>
            <a:ext cx="500066" cy="2214578"/>
          </a:xfrm>
          <a:prstGeom prst="leftBrace">
            <a:avLst>
              <a:gd name="adj1" fmla="val 8333"/>
              <a:gd name="adj2" fmla="val 47519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142844" y="4071942"/>
            <a:ext cx="1357322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М</a:t>
            </a:r>
            <a:r>
              <a:rPr lang="ru-RU" sz="1600" b="1" dirty="0" smtClean="0"/>
              <a:t>отивация</a:t>
            </a:r>
            <a:endParaRPr lang="ru-RU" sz="1600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1714480" y="4071942"/>
            <a:ext cx="1214446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Пробное действие</a:t>
            </a:r>
            <a:endParaRPr lang="ru-RU" sz="1600" b="1" dirty="0"/>
          </a:p>
        </p:txBody>
      </p:sp>
      <p:sp>
        <p:nvSpPr>
          <p:cNvPr id="53" name="Прямоугольник 52"/>
          <p:cNvSpPr/>
          <p:nvPr/>
        </p:nvSpPr>
        <p:spPr>
          <a:xfrm flipH="1">
            <a:off x="3143240" y="4071942"/>
            <a:ext cx="1571636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Затруднение</a:t>
            </a:r>
            <a:endParaRPr lang="ru-RU" sz="1600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4929190" y="4071942"/>
            <a:ext cx="1428760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Реализация проекта</a:t>
            </a:r>
            <a:endParaRPr lang="ru-RU" sz="1600" b="1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6572264" y="4071942"/>
            <a:ext cx="1214446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Самокон-троль</a:t>
            </a:r>
            <a:endParaRPr lang="ru-RU" sz="1600" b="1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8001024" y="4071942"/>
            <a:ext cx="1000132" cy="64294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err="1" smtClean="0"/>
              <a:t>Само-оценка</a:t>
            </a:r>
            <a:endParaRPr lang="ru-RU" sz="1600" b="1" dirty="0"/>
          </a:p>
        </p:txBody>
      </p:sp>
      <p:cxnSp>
        <p:nvCxnSpPr>
          <p:cNvPr id="58" name="Прямая со стрелкой 57"/>
          <p:cNvCxnSpPr>
            <a:stCxn id="51" idx="3"/>
            <a:endCxn id="52" idx="1"/>
          </p:cNvCxnSpPr>
          <p:nvPr/>
        </p:nvCxnSpPr>
        <p:spPr>
          <a:xfrm>
            <a:off x="1500166" y="439341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stCxn id="52" idx="3"/>
            <a:endCxn id="53" idx="3"/>
          </p:cNvCxnSpPr>
          <p:nvPr/>
        </p:nvCxnSpPr>
        <p:spPr>
          <a:xfrm>
            <a:off x="2928926" y="439341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>
            <a:stCxn id="53" idx="1"/>
            <a:endCxn id="54" idx="1"/>
          </p:cNvCxnSpPr>
          <p:nvPr/>
        </p:nvCxnSpPr>
        <p:spPr>
          <a:xfrm>
            <a:off x="4714876" y="439341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4" idx="3"/>
            <a:endCxn id="55" idx="1"/>
          </p:cNvCxnSpPr>
          <p:nvPr/>
        </p:nvCxnSpPr>
        <p:spPr>
          <a:xfrm>
            <a:off x="6357950" y="439341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55" idx="3"/>
            <a:endCxn id="56" idx="1"/>
          </p:cNvCxnSpPr>
          <p:nvPr/>
        </p:nvCxnSpPr>
        <p:spPr>
          <a:xfrm>
            <a:off x="7786710" y="4393413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9" name="Прямоугольник 78"/>
          <p:cNvSpPr/>
          <p:nvPr/>
        </p:nvSpPr>
        <p:spPr>
          <a:xfrm>
            <a:off x="2928926" y="5000636"/>
            <a:ext cx="571504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И</a:t>
            </a:r>
            <a:endParaRPr lang="ru-RU" sz="16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3500430" y="5000636"/>
            <a:ext cx="571504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К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4071934" y="5000636"/>
            <a:ext cx="1000132" cy="9286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П</a:t>
            </a:r>
          </a:p>
          <a:p>
            <a:pPr algn="ctr"/>
            <a:r>
              <a:rPr lang="ru-RU" sz="1600" b="1" dirty="0"/>
              <a:t>ц</a:t>
            </a:r>
            <a:r>
              <a:rPr lang="ru-RU" sz="1600" b="1" dirty="0" smtClean="0"/>
              <a:t>ель</a:t>
            </a:r>
          </a:p>
          <a:p>
            <a:pPr algn="ctr"/>
            <a:r>
              <a:rPr lang="ru-RU" sz="1600" b="1" dirty="0" smtClean="0"/>
              <a:t>проект</a:t>
            </a:r>
          </a:p>
        </p:txBody>
      </p:sp>
      <p:cxnSp>
        <p:nvCxnSpPr>
          <p:cNvPr id="83" name="Прямая со стрелкой 82"/>
          <p:cNvCxnSpPr/>
          <p:nvPr/>
        </p:nvCxnSpPr>
        <p:spPr>
          <a:xfrm rot="10800000" flipV="1">
            <a:off x="3000364" y="4357694"/>
            <a:ext cx="142876" cy="6072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endCxn id="53" idx="1"/>
          </p:cNvCxnSpPr>
          <p:nvPr/>
        </p:nvCxnSpPr>
        <p:spPr>
          <a:xfrm rot="16200000" flipV="1">
            <a:off x="4589860" y="4518430"/>
            <a:ext cx="607223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88" name="Левая фигурная скобка 87"/>
          <p:cNvSpPr/>
          <p:nvPr/>
        </p:nvSpPr>
        <p:spPr>
          <a:xfrm rot="16200000">
            <a:off x="3821901" y="4964917"/>
            <a:ext cx="357190" cy="214314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3000"/>
                            </p:stCondLst>
                            <p:childTnLst>
                              <p:par>
                                <p:cTn id="64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500"/>
                            </p:stCondLst>
                            <p:childTnLst>
                              <p:par>
                                <p:cTn id="8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79" grpId="0" animBg="1"/>
      <p:bldP spid="80" grpId="0" animBg="1"/>
      <p:bldP spid="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Роль ученика</a:t>
            </a:r>
            <a:r>
              <a:rPr lang="ru-RU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5" descr="сканирование001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142984"/>
            <a:ext cx="3886200" cy="2572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572000" y="1142984"/>
            <a:ext cx="42862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3200" b="1" dirty="0" smtClean="0">
                <a:solidFill>
                  <a:srgbClr val="660033"/>
                </a:solidFill>
              </a:rPr>
              <a:t>I</a:t>
            </a:r>
            <a:r>
              <a:rPr lang="ru-RU" sz="3200" b="1" dirty="0" smtClean="0">
                <a:solidFill>
                  <a:srgbClr val="660033"/>
                </a:solidFill>
              </a:rPr>
              <a:t> шаг</a:t>
            </a:r>
            <a:r>
              <a:rPr lang="ru-RU" sz="3200" b="1" i="1" dirty="0" smtClean="0">
                <a:solidFill>
                  <a:srgbClr val="660033"/>
                </a:solidFill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учебной </a:t>
            </a:r>
          </a:p>
          <a:p>
            <a:pPr algn="ctr">
              <a:lnSpc>
                <a:spcPct val="80000"/>
              </a:lnSpc>
            </a:pPr>
            <a:r>
              <a:rPr lang="ru-RU" sz="3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lnSpc>
                <a:spcPct val="80000"/>
              </a:lnSpc>
            </a:pPr>
            <a:r>
              <a:rPr lang="ru-RU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(чему надо научиться)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857628"/>
            <a:ext cx="4000528" cy="265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 smtClean="0">
                <a:solidFill>
                  <a:srgbClr val="660033"/>
                </a:solidFill>
              </a:rPr>
              <a:t>II</a:t>
            </a:r>
            <a:r>
              <a:rPr lang="ru-RU" sz="3200" b="1" dirty="0" smtClean="0">
                <a:solidFill>
                  <a:srgbClr val="660033"/>
                </a:solidFill>
              </a:rPr>
              <a:t> шаг</a:t>
            </a:r>
            <a:r>
              <a:rPr lang="ru-RU" sz="3200" b="1" i="1" dirty="0" smtClean="0">
                <a:solidFill>
                  <a:srgbClr val="660033"/>
                </a:solidFill>
              </a:rPr>
              <a:t>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учебной </a:t>
            </a: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деятельности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32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(приобрести новые способности)</a:t>
            </a:r>
            <a:endParaRPr lang="ru-RU" sz="3200" dirty="0"/>
          </a:p>
        </p:txBody>
      </p:sp>
      <p:pic>
        <p:nvPicPr>
          <p:cNvPr id="8" name="Picture 9" descr="сканирование00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2" y="3786190"/>
            <a:ext cx="4000527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 стрелкой 8"/>
          <p:cNvCxnSpPr>
            <a:endCxn id="8" idx="1"/>
          </p:cNvCxnSpPr>
          <p:nvPr/>
        </p:nvCxnSpPr>
        <p:spPr>
          <a:xfrm rot="16200000" flipH="1">
            <a:off x="3804043" y="4125521"/>
            <a:ext cx="1464477" cy="6429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67494"/>
            <a:ext cx="8715436" cy="661176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Технология </a:t>
            </a:r>
            <a:r>
              <a:rPr lang="ru-RU" sz="3200" b="1" i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деятельностного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метода</a:t>
            </a:r>
            <a:endParaRPr lang="ru-RU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26138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              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</p:txBody>
      </p:sp>
      <p:sp>
        <p:nvSpPr>
          <p:cNvPr id="6" name="Oval 7"/>
          <p:cNvSpPr>
            <a:spLocks noChangeArrowheads="1"/>
          </p:cNvSpPr>
          <p:nvPr/>
        </p:nvSpPr>
        <p:spPr bwMode="auto">
          <a:xfrm>
            <a:off x="3097213" y="2133600"/>
            <a:ext cx="2786062" cy="3567113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643306" y="1857364"/>
            <a:ext cx="1814513" cy="1500198"/>
          </a:xfrm>
          <a:prstGeom prst="ellipse">
            <a:avLst/>
          </a:prstGeom>
          <a:solidFill>
            <a:srgbClr val="7DBEFF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mtClean="0"/>
              <a:t>                  </a:t>
            </a:r>
            <a:endParaRPr lang="ru-RU" dirty="0"/>
          </a:p>
        </p:txBody>
      </p:sp>
      <p:sp>
        <p:nvSpPr>
          <p:cNvPr id="8" name="Oval 31"/>
          <p:cNvSpPr>
            <a:spLocks noChangeArrowheads="1"/>
          </p:cNvSpPr>
          <p:nvPr/>
        </p:nvSpPr>
        <p:spPr bwMode="auto">
          <a:xfrm>
            <a:off x="3549650" y="2446338"/>
            <a:ext cx="130175" cy="125412"/>
          </a:xfrm>
          <a:prstGeom prst="ellipse">
            <a:avLst/>
          </a:prstGeom>
          <a:solidFill>
            <a:srgbClr val="6ECE0E"/>
          </a:solidFill>
          <a:ln w="9525">
            <a:solidFill>
              <a:srgbClr val="00A8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V="1">
            <a:off x="3679825" y="2500306"/>
            <a:ext cx="320671" cy="873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000496" y="2214554"/>
            <a:ext cx="0" cy="627062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3355974" y="2500306"/>
            <a:ext cx="644521" cy="2136782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17"/>
          <p:cNvSpPr>
            <a:spLocks noChangeShapeType="1"/>
          </p:cNvSpPr>
          <p:nvPr/>
        </p:nvSpPr>
        <p:spPr bwMode="auto">
          <a:xfrm flipH="1" flipV="1">
            <a:off x="4071934" y="2500306"/>
            <a:ext cx="642942" cy="2071702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dirty="0"/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>
            <a:off x="3357554" y="4572008"/>
            <a:ext cx="540000" cy="0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3786182" y="4572008"/>
            <a:ext cx="540000" cy="0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4214810" y="4572008"/>
            <a:ext cx="540000" cy="0"/>
          </a:xfrm>
          <a:prstGeom prst="line">
            <a:avLst/>
          </a:prstGeom>
          <a:noFill/>
          <a:ln w="38100">
            <a:solidFill>
              <a:srgbClr val="00A8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4071934" y="2285992"/>
            <a:ext cx="324000" cy="137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429124" y="2285992"/>
            <a:ext cx="324000" cy="137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714876" y="2285992"/>
            <a:ext cx="324000" cy="137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00496" y="2214554"/>
            <a:ext cx="61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-----</a:t>
            </a:r>
            <a:endParaRPr lang="ru-RU" dirty="0"/>
          </a:p>
        </p:txBody>
      </p:sp>
      <p:sp>
        <p:nvSpPr>
          <p:cNvPr id="21" name="Правая фигурная скобка 20"/>
          <p:cNvSpPr/>
          <p:nvPr/>
        </p:nvSpPr>
        <p:spPr>
          <a:xfrm rot="5400000">
            <a:off x="3763405" y="4334917"/>
            <a:ext cx="142876" cy="902810"/>
          </a:xfrm>
          <a:prstGeom prst="rightBrace">
            <a:avLst>
              <a:gd name="adj1" fmla="val 8333"/>
              <a:gd name="adj2" fmla="val 48592"/>
            </a:avLst>
          </a:prstGeom>
          <a:ln w="57150"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5357818" y="1928802"/>
            <a:ext cx="503438" cy="35719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" name="Line 33"/>
          <p:cNvSpPr>
            <a:spLocks noChangeShapeType="1"/>
          </p:cNvSpPr>
          <p:nvPr/>
        </p:nvSpPr>
        <p:spPr bwMode="auto">
          <a:xfrm>
            <a:off x="3071801" y="2000240"/>
            <a:ext cx="527411" cy="48188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5" name="Oval 32"/>
          <p:cNvSpPr>
            <a:spLocks noChangeArrowheads="1"/>
          </p:cNvSpPr>
          <p:nvPr/>
        </p:nvSpPr>
        <p:spPr bwMode="auto">
          <a:xfrm>
            <a:off x="5286378" y="2214554"/>
            <a:ext cx="142877" cy="142875"/>
          </a:xfrm>
          <a:prstGeom prst="ellipse">
            <a:avLst/>
          </a:prstGeom>
          <a:solidFill>
            <a:srgbClr val="6ECE0E"/>
          </a:solidFill>
          <a:ln w="9525">
            <a:solidFill>
              <a:srgbClr val="00A8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5000628" y="2285992"/>
            <a:ext cx="324000" cy="137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86182" y="242886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714744" y="21431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071934" y="185736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429124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72000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7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929190" y="235743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endParaRPr lang="ru-RU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5214942" y="1785926"/>
            <a:ext cx="38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</a:t>
            </a:r>
            <a:endParaRPr lang="ru-RU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00430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И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929058" y="407194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</a:t>
            </a:r>
            <a:endParaRPr lang="ru-RU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286248" y="4071942"/>
            <a:ext cx="484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</a:t>
            </a:r>
            <a:endParaRPr lang="ru-RU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714744" y="492919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4429124" y="4643446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40" name="Блок-схема: узел 39"/>
          <p:cNvSpPr/>
          <p:nvPr/>
        </p:nvSpPr>
        <p:spPr>
          <a:xfrm>
            <a:off x="4000496" y="2428868"/>
            <a:ext cx="71438" cy="14287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14282" y="1000108"/>
            <a:ext cx="3000396" cy="550920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1)   Мотивация к учебной деятельности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2)   Актуализация и фиксирование индивидуального затруднения в пробном действии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3)   Выявление места и причины затруднения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4)   Построение проекта выхода из затруднения 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5)   Реализация построенного проекта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6000760" y="1000109"/>
            <a:ext cx="271464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6)   Первичное закрепление с проговариванием во внешней речи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7)   Самостоятельная работа с самопроверкой по эталону</a:t>
            </a:r>
          </a:p>
          <a:p>
            <a:pPr marL="457200" indent="-457200">
              <a:spcBef>
                <a:spcPct val="4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8)   Включение в систему знаний и повторение</a:t>
            </a:r>
          </a:p>
          <a:p>
            <a:pPr marL="457200" indent="-457200">
              <a:spcBef>
                <a:spcPct val="50000"/>
              </a:spcBef>
              <a:buNone/>
            </a:pP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Book" pitchFamily="34" charset="0"/>
              </a:rPr>
              <a:t>9)    Рефлексия учебной деятельности на уроке (итог)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357554" y="1928802"/>
            <a:ext cx="455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451</TotalTime>
  <Words>1352</Words>
  <Application>Microsoft Office PowerPoint</Application>
  <PresentationFormat>Экран (4:3)</PresentationFormat>
  <Paragraphs>217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Яркая</vt:lpstr>
      <vt:lpstr>Структура учебной деятельности</vt:lpstr>
      <vt:lpstr>Что значит «уметь учиться»</vt:lpstr>
      <vt:lpstr>Как сформировать умение учиться</vt:lpstr>
      <vt:lpstr>4 типа урока </vt:lpstr>
      <vt:lpstr>Структура учебной деятельности</vt:lpstr>
      <vt:lpstr>Метод рефлексии,или рефлексивной самоорганизации</vt:lpstr>
      <vt:lpstr>Путь самоизменения</vt:lpstr>
      <vt:lpstr>Роль ученика </vt:lpstr>
      <vt:lpstr>Технология деятельностного метода</vt:lpstr>
      <vt:lpstr>1. Мотивация (самоопределение) к учебной деятельности</vt:lpstr>
      <vt:lpstr>2. Актуализация и фиксирование индивидуального затруднения в пробном действии</vt:lpstr>
      <vt:lpstr>3. Выявление места и причины затруднения</vt:lpstr>
      <vt:lpstr>4. Построение проекта выхода из затруднения (цель и тема, способ, план, средство)</vt:lpstr>
      <vt:lpstr>5. Реализация построенного проекта</vt:lpstr>
      <vt:lpstr>6. Первичное закрепление с проговариванием во внешней речи</vt:lpstr>
      <vt:lpstr>7. Самостоятельная работа с самопроверкой по эталону.</vt:lpstr>
      <vt:lpstr>8. Включение в систему знаний и повторение. </vt:lpstr>
      <vt:lpstr>9. Рефлексия учебной деятельности на уроке (итог урока).</vt:lpstr>
      <vt:lpstr>Домашнее задание</vt:lpstr>
      <vt:lpstr>ПРИНЦИПИАЛЬНАЯ НОВИЗНА ПОДХОДА  Предложен способ обучения, который обеспечивает каждому ребенку возможность не просто выполнять некоторые УУД в некоторых заданиях (что тоже важно, и мы это тоже делаем),                                             НО ГЛАВНОЕ −   позволяет выполнять весь комплекс УУД на каждом уроке.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учебной деятельности</dc:title>
  <dc:creator>Ольга &amp; Максим</dc:creator>
  <cp:lastModifiedBy>User</cp:lastModifiedBy>
  <cp:revision>48</cp:revision>
  <dcterms:created xsi:type="dcterms:W3CDTF">2010-03-17T20:18:36Z</dcterms:created>
  <dcterms:modified xsi:type="dcterms:W3CDTF">2012-10-30T10:36:41Z</dcterms:modified>
</cp:coreProperties>
</file>