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72" r:id="rId10"/>
    <p:sldId id="273" r:id="rId11"/>
    <p:sldId id="274" r:id="rId12"/>
    <p:sldId id="275" r:id="rId13"/>
    <p:sldId id="276" r:id="rId14"/>
    <p:sldId id="268" r:id="rId15"/>
    <p:sldId id="269" r:id="rId16"/>
    <p:sldId id="270" r:id="rId17"/>
    <p:sldId id="271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FD765-C2EC-43AE-AC6D-D7DA4025C0DF}" type="datetimeFigureOut">
              <a:rPr lang="ru-RU" smtClean="0"/>
              <a:pPr/>
              <a:t>29.11.2011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F2CAA-B851-487E-A2C9-366E9AD3AF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FD765-C2EC-43AE-AC6D-D7DA4025C0DF}" type="datetimeFigureOut">
              <a:rPr lang="ru-RU" smtClean="0"/>
              <a:pPr/>
              <a:t>29.11.2011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F2CAA-B851-487E-A2C9-366E9AD3AF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FD765-C2EC-43AE-AC6D-D7DA4025C0DF}" type="datetimeFigureOut">
              <a:rPr lang="ru-RU" smtClean="0"/>
              <a:pPr/>
              <a:t>29.11.2011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F2CAA-B851-487E-A2C9-366E9AD3AF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FD765-C2EC-43AE-AC6D-D7DA4025C0DF}" type="datetimeFigureOut">
              <a:rPr lang="ru-RU" smtClean="0"/>
              <a:pPr/>
              <a:t>29.11.2011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F2CAA-B851-487E-A2C9-366E9AD3AF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FD765-C2EC-43AE-AC6D-D7DA4025C0DF}" type="datetimeFigureOut">
              <a:rPr lang="ru-RU" smtClean="0"/>
              <a:pPr/>
              <a:t>29.11.2011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F2CAA-B851-487E-A2C9-366E9AD3AF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FD765-C2EC-43AE-AC6D-D7DA4025C0DF}" type="datetimeFigureOut">
              <a:rPr lang="ru-RU" smtClean="0"/>
              <a:pPr/>
              <a:t>29.11.2011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F2CAA-B851-487E-A2C9-366E9AD3AF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FD765-C2EC-43AE-AC6D-D7DA4025C0DF}" type="datetimeFigureOut">
              <a:rPr lang="ru-RU" smtClean="0"/>
              <a:pPr/>
              <a:t>29.11.2011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F2CAA-B851-487E-A2C9-366E9AD3AF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FD765-C2EC-43AE-AC6D-D7DA4025C0DF}" type="datetimeFigureOut">
              <a:rPr lang="ru-RU" smtClean="0"/>
              <a:pPr/>
              <a:t>29.11.2011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F2CAA-B851-487E-A2C9-366E9AD3AF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FD765-C2EC-43AE-AC6D-D7DA4025C0DF}" type="datetimeFigureOut">
              <a:rPr lang="ru-RU" smtClean="0"/>
              <a:pPr/>
              <a:t>29.11.2011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F2CAA-B851-487E-A2C9-366E9AD3AF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FD765-C2EC-43AE-AC6D-D7DA4025C0DF}" type="datetimeFigureOut">
              <a:rPr lang="ru-RU" smtClean="0"/>
              <a:pPr/>
              <a:t>29.11.2011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F2CAA-B851-487E-A2C9-366E9AD3AF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FD765-C2EC-43AE-AC6D-D7DA4025C0DF}" type="datetimeFigureOut">
              <a:rPr lang="ru-RU" smtClean="0"/>
              <a:pPr/>
              <a:t>29.11.2011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6FF2CAA-B851-487E-A2C9-366E9AD3AF9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39FD765-C2EC-43AE-AC6D-D7DA4025C0DF}" type="datetimeFigureOut">
              <a:rPr lang="ru-RU" smtClean="0"/>
              <a:pPr/>
              <a:t>29.11.2011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6FF2CAA-B851-487E-A2C9-366E9AD3AF94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4349" y="333375"/>
            <a:ext cx="7961340" cy="1809741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sz="3600" dirty="0" smtClean="0"/>
              <a:t>Муниципальное общеобразовательное учреждение – гимназия №11</a:t>
            </a:r>
            <a:endParaRPr lang="ru-RU" sz="36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00166" y="2357430"/>
            <a:ext cx="7561263" cy="3735395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sz="4000" dirty="0" smtClean="0"/>
              <a:t>Образовательное пространство </a:t>
            </a:r>
            <a:r>
              <a:rPr lang="ru-RU" sz="4000" dirty="0" smtClean="0"/>
              <a:t>гимназии:</a:t>
            </a:r>
            <a:endParaRPr lang="ru-RU" sz="4000" dirty="0" smtClean="0"/>
          </a:p>
          <a:p>
            <a:pPr>
              <a:lnSpc>
                <a:spcPct val="80000"/>
              </a:lnSpc>
            </a:pPr>
            <a:endParaRPr lang="ru-RU" sz="4000" dirty="0" smtClean="0"/>
          </a:p>
          <a:p>
            <a:pPr>
              <a:lnSpc>
                <a:spcPct val="80000"/>
              </a:lnSpc>
            </a:pPr>
            <a:r>
              <a:rPr lang="ru-RU" sz="4000" dirty="0" smtClean="0"/>
              <a:t>      </a:t>
            </a:r>
          </a:p>
          <a:p>
            <a:pPr algn="ctr">
              <a:lnSpc>
                <a:spcPct val="80000"/>
              </a:lnSpc>
            </a:pPr>
            <a:r>
              <a:rPr lang="ru-RU" sz="4000" dirty="0" smtClean="0"/>
              <a:t>   								</a:t>
            </a:r>
            <a:r>
              <a:rPr lang="en-US" sz="4000" dirty="0" smtClean="0"/>
              <a:t>2011</a:t>
            </a:r>
            <a:r>
              <a:rPr lang="ru-RU" sz="4000" dirty="0" smtClean="0"/>
              <a:t>    год   </a:t>
            </a:r>
            <a:endParaRPr lang="ru-RU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714348" y="3714752"/>
            <a:ext cx="5395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ВСЁ   ДЛЯ   РАЗВИТИЯ   ЛИЧНОСТИ   РЕБЁНКА.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Arial Unicode MS" pitchFamily="34" charset="-128"/>
              </a:rPr>
              <a:t>Муниципальное общеобразовательное</a:t>
            </a:r>
            <a:br>
              <a:rPr lang="ru-RU" sz="2400" dirty="0" smtClean="0">
                <a:latin typeface="Arial Unicode MS" pitchFamily="34" charset="-128"/>
              </a:rPr>
            </a:br>
            <a:r>
              <a:rPr lang="ru-RU" sz="2400" dirty="0" smtClean="0">
                <a:latin typeface="Arial Unicode MS" pitchFamily="34" charset="-128"/>
              </a:rPr>
              <a:t>учреждение – гимназия №11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b="1" dirty="0" smtClean="0"/>
              <a:t>Дополнительные образовательные услуги</a:t>
            </a:r>
          </a:p>
          <a:p>
            <a:pPr>
              <a:buNone/>
            </a:pPr>
            <a:r>
              <a:rPr lang="ru-RU" dirty="0" smtClean="0"/>
              <a:t>      На базе МОУ - гимназии № 11 работают 37 кружков и секций трех направлений: спортивно-оздоровительного, художественно-эстетического и учебно-познавательного, разнообразные образовательные программы которых соответствуют индивидуальным запросам и интересам учащихся, их половозрастным особенностям.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cap="all" dirty="0" smtClean="0"/>
              <a:t>1. Спортивно-оздоровительное направление:</a:t>
            </a:r>
          </a:p>
          <a:p>
            <a:r>
              <a:rPr lang="ru-RU" dirty="0" smtClean="0"/>
              <a:t>художественная гимнастика (1-4 классы)</a:t>
            </a:r>
          </a:p>
          <a:p>
            <a:r>
              <a:rPr lang="ru-RU" dirty="0" smtClean="0"/>
              <a:t>волейбол (8-11 классы)</a:t>
            </a:r>
          </a:p>
          <a:p>
            <a:r>
              <a:rPr lang="ru-RU" dirty="0" smtClean="0"/>
              <a:t>шахматы  (1-4 классы)</a:t>
            </a:r>
          </a:p>
          <a:p>
            <a:r>
              <a:rPr lang="ru-RU" dirty="0" smtClean="0"/>
              <a:t>секция бальных танцев (1-4 классы)</a:t>
            </a:r>
          </a:p>
          <a:p>
            <a:pPr>
              <a:buNone/>
            </a:pPr>
            <a:r>
              <a:rPr lang="ru-RU" b="1" cap="all" dirty="0" smtClean="0"/>
              <a:t>2. Художественно-эстетическое направление:</a:t>
            </a:r>
          </a:p>
          <a:p>
            <a:r>
              <a:rPr lang="ru-RU" dirty="0" smtClean="0"/>
              <a:t>вокальное пение   (5-8 классы)</a:t>
            </a:r>
          </a:p>
          <a:p>
            <a:r>
              <a:rPr lang="ru-RU" dirty="0" smtClean="0"/>
              <a:t>театральный   (5 классы)</a:t>
            </a:r>
          </a:p>
          <a:p>
            <a:pPr>
              <a:buNone/>
            </a:pPr>
            <a:r>
              <a:rPr lang="ru-RU" b="1" cap="all" dirty="0" smtClean="0"/>
              <a:t>3. Учебно-познавательное направление:</a:t>
            </a:r>
          </a:p>
          <a:p>
            <a:r>
              <a:rPr lang="ru-RU" dirty="0" smtClean="0"/>
              <a:t>клуб юных программистов (5-6 классы)</a:t>
            </a:r>
          </a:p>
          <a:p>
            <a:r>
              <a:rPr lang="ru-RU" dirty="0" smtClean="0"/>
              <a:t>кружок краеведения (1-4 классы)</a:t>
            </a:r>
          </a:p>
          <a:p>
            <a:r>
              <a:rPr lang="ru-RU" dirty="0" smtClean="0"/>
              <a:t>«Математический симпозиум» (9 классы)</a:t>
            </a:r>
          </a:p>
          <a:p>
            <a:r>
              <a:rPr lang="ru-RU" dirty="0" smtClean="0"/>
              <a:t>«За станицами школьного учебника» (трудные вопросы лингвистики)  (10 классы)</a:t>
            </a:r>
          </a:p>
          <a:p>
            <a:r>
              <a:rPr lang="ru-RU" dirty="0" smtClean="0"/>
              <a:t>кружок правоведов «Правозащитник» (9-11 классы) и др.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Arial Unicode MS" pitchFamily="34" charset="-128"/>
              </a:rPr>
              <a:t>Муниципальное общеобразовательное</a:t>
            </a:r>
            <a:br>
              <a:rPr lang="ru-RU" sz="2400" dirty="0" smtClean="0">
                <a:latin typeface="Arial Unicode MS" pitchFamily="34" charset="-128"/>
              </a:rPr>
            </a:br>
            <a:r>
              <a:rPr lang="ru-RU" sz="2400" dirty="0" smtClean="0">
                <a:latin typeface="Arial Unicode MS" pitchFamily="34" charset="-128"/>
              </a:rPr>
              <a:t>учреждение – гимназия №11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Организация изучения иностранных языков</a:t>
            </a:r>
          </a:p>
          <a:p>
            <a:r>
              <a:rPr lang="ru-RU" dirty="0" smtClean="0"/>
              <a:t>В гимназии изучаются три иностранных языка – английский, немецкий и французский. Каждый класс изучает английский язык с первого класса и второй иностранный язык (немецкий или французский) со второго класса. Обучение ведется по государственным программам для школ с углубленным изучением иностранных языков. Возможно изучение третьего иностранного языка на средней и старшей ступенях обучения.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Arial Unicode MS" pitchFamily="34" charset="-128"/>
              </a:rPr>
              <a:t>Муниципальное общеобразовательное</a:t>
            </a:r>
            <a:br>
              <a:rPr lang="ru-RU" sz="2400" dirty="0" smtClean="0">
                <a:latin typeface="Arial Unicode MS" pitchFamily="34" charset="-128"/>
              </a:rPr>
            </a:br>
            <a:r>
              <a:rPr lang="ru-RU" sz="2400" dirty="0" smtClean="0">
                <a:latin typeface="Arial Unicode MS" pitchFamily="34" charset="-128"/>
              </a:rPr>
              <a:t>учреждение – гимназия №11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367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b="1" cap="all" dirty="0" smtClean="0"/>
              <a:t>Направления Инновационной, методической деятельности</a:t>
            </a:r>
          </a:p>
          <a:p>
            <a:r>
              <a:rPr lang="ru-RU" sz="1600" dirty="0" smtClean="0"/>
              <a:t>Ориентация на Европейскую модель образования «Билингвистическое развитие в средней школе»</a:t>
            </a:r>
          </a:p>
          <a:p>
            <a:r>
              <a:rPr lang="ru-RU" sz="1600" dirty="0" smtClean="0"/>
              <a:t>Пилотирование проекта «Общеевропейские тенденции владения иностранными языками» и «Европейский языковой портфель для России»</a:t>
            </a:r>
          </a:p>
          <a:p>
            <a:r>
              <a:rPr lang="ru-RU" sz="1600" dirty="0" smtClean="0"/>
              <a:t>Разработка заданий для I и II этапов Всероссийской олимпиады школьников в Туле по иностранным языкам (английский, немецкий языки).</a:t>
            </a:r>
          </a:p>
          <a:p>
            <a:r>
              <a:rPr lang="ru-RU" sz="1600" dirty="0" smtClean="0"/>
              <a:t>Сотрудничество с Кафедрой гуманитарного образования ИПК и ПП РО ТО.</a:t>
            </a:r>
          </a:p>
          <a:p>
            <a:r>
              <a:rPr lang="ru-RU" sz="1600" dirty="0" smtClean="0"/>
              <a:t>Международный обмен учащихся с Фрайбургом и Филлингеном-Швеннингеном (Германия).</a:t>
            </a:r>
          </a:p>
          <a:p>
            <a:r>
              <a:rPr lang="ru-RU" sz="1600" dirty="0" smtClean="0"/>
              <a:t>Школа – партнер Германии.</a:t>
            </a:r>
          </a:p>
          <a:p>
            <a:r>
              <a:rPr lang="ru-RU" sz="1600" dirty="0" smtClean="0"/>
              <a:t>Проект Forttice «Педагогический сценарий на расстоянии».</a:t>
            </a:r>
          </a:p>
          <a:p>
            <a:r>
              <a:rPr lang="ru-RU" sz="1600" dirty="0" smtClean="0"/>
              <a:t>Подготовка к сдаче квалификационных экзаменов по иностранным языкам (английский, французский, немецкий).</a:t>
            </a:r>
          </a:p>
          <a:p>
            <a:r>
              <a:rPr lang="ru-RU" sz="1600" dirty="0" smtClean="0"/>
              <a:t>20-балльная система оценки.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Arial Unicode MS" pitchFamily="34" charset="-128"/>
              </a:rPr>
              <a:t>Муниципальное общеобразовательное</a:t>
            </a:r>
            <a:br>
              <a:rPr lang="ru-RU" sz="2400" dirty="0" smtClean="0">
                <a:latin typeface="Arial Unicode MS" pitchFamily="34" charset="-128"/>
              </a:rPr>
            </a:br>
            <a:r>
              <a:rPr lang="ru-RU" sz="2400" dirty="0" smtClean="0">
                <a:latin typeface="Arial Unicode MS" pitchFamily="34" charset="-128"/>
              </a:rPr>
              <a:t>учреждение – гимназия №11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ru-RU" dirty="0" smtClean="0"/>
              <a:t>     </a:t>
            </a:r>
            <a:r>
              <a:rPr lang="ru-RU" sz="3800" dirty="0" smtClean="0"/>
              <a:t>Обеспечение личностной, социальной самореализации и профессионального самоопределения учащихся гимназии</a:t>
            </a:r>
          </a:p>
          <a:p>
            <a:pPr algn="just">
              <a:buNone/>
            </a:pPr>
            <a:endParaRPr lang="ru-RU" sz="3800" dirty="0" smtClean="0"/>
          </a:p>
          <a:p>
            <a:pPr algn="just"/>
            <a:r>
              <a:rPr lang="ru-RU" sz="2800" dirty="0" smtClean="0"/>
              <a:t>ВЫПУСКНИК ГИМНАЗИИ – личность, владеющая несколькими иностранными языками на высоком уровне, способная реализовать себя в межличностных и профессиональных отношениях с жителями новой Европы, получившая межкультурное воспитание в процессе приобщения к национальным культурам Европейских народов; всесторонне-развитая личность, культурный уровень которой базируется на знаниях в экономической, политической, экологической, художественной, музыкальной областях. Основная черта выпускника лингвистической школы – способность к самоопределению, саморазвитию, самосовершенствованию в любой области, а также внутренняя готовность в дальнейшем на протяжении всей жизни пополнять знания, расширять кругозор, повышать квалификацию и мастерство, уметь решать проблемы, с которыми он столкнется в будущей жизни.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357166"/>
            <a:ext cx="8229600" cy="1143000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Arial Unicode MS" pitchFamily="34" charset="-128"/>
              </a:rPr>
              <a:t>Муниципальное общеобразовательное</a:t>
            </a:r>
            <a:br>
              <a:rPr lang="ru-RU" sz="2400" dirty="0">
                <a:latin typeface="Arial Unicode MS" pitchFamily="34" charset="-128"/>
              </a:rPr>
            </a:br>
            <a:r>
              <a:rPr lang="ru-RU" sz="2400" dirty="0">
                <a:latin typeface="Arial Unicode MS" pitchFamily="34" charset="-128"/>
              </a:rPr>
              <a:t>учреждение – гимназия №11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idx="1"/>
          </p:nvPr>
        </p:nvSpPr>
        <p:spPr>
          <a:xfrm>
            <a:off x="285720" y="1643050"/>
            <a:ext cx="8643998" cy="5659439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sz="4000" dirty="0" smtClean="0"/>
              <a:t>    </a:t>
            </a:r>
            <a:r>
              <a:rPr lang="ru-RU" sz="3800" dirty="0" smtClean="0"/>
              <a:t>Повышение уровня педагогических кадров, работающих с одаренными детьми, выявление талантливых педагогов</a:t>
            </a:r>
          </a:p>
          <a:p>
            <a:pPr>
              <a:buNone/>
            </a:pPr>
            <a:endParaRPr lang="ru-RU" sz="2400" dirty="0" smtClean="0"/>
          </a:p>
          <a:p>
            <a:pPr>
              <a:lnSpc>
                <a:spcPct val="80000"/>
              </a:lnSpc>
            </a:pPr>
            <a:r>
              <a:rPr lang="ru-RU" sz="2400" dirty="0" smtClean="0"/>
              <a:t>ВЫСОКИЙ ПРОФЕССИОНАЛИЗМ (более 95 % учителей высшей и первой категории; более 75% награждены грамотами)</a:t>
            </a:r>
          </a:p>
          <a:p>
            <a:pPr>
              <a:lnSpc>
                <a:spcPct val="80000"/>
              </a:lnSpc>
            </a:pPr>
            <a:r>
              <a:rPr lang="ru-RU" sz="2400" dirty="0" smtClean="0"/>
              <a:t>ОПЫТНОСТЬ И МУДРОСТЬ   (2  «Заслуженных учителя»;  11 «Отличников образования»; 1 «Отличник физической культуры и спорта») </a:t>
            </a:r>
          </a:p>
          <a:p>
            <a:pPr>
              <a:lnSpc>
                <a:spcPct val="80000"/>
              </a:lnSpc>
            </a:pPr>
            <a:r>
              <a:rPr lang="ru-RU" sz="2400" dirty="0" smtClean="0"/>
              <a:t>НАУЧНАЯ ГРАМОТНОСТЬ (2 кандидата наук)</a:t>
            </a:r>
          </a:p>
          <a:p>
            <a:pPr>
              <a:lnSpc>
                <a:spcPct val="80000"/>
              </a:lnSpc>
            </a:pPr>
            <a:r>
              <a:rPr lang="ru-RU" sz="2400" dirty="0" smtClean="0"/>
              <a:t>ТВОРЧЕСТВО (8 авторов учебников)</a:t>
            </a:r>
          </a:p>
          <a:p>
            <a:pPr>
              <a:lnSpc>
                <a:spcPct val="80000"/>
              </a:lnSpc>
            </a:pPr>
            <a:r>
              <a:rPr lang="ru-RU" sz="2400" dirty="0" smtClean="0"/>
              <a:t>ДЕРЗАНИЕ (10 победителей профессиональных конкурсов;  1 лауреат премии Сороса) </a:t>
            </a:r>
          </a:p>
          <a:p>
            <a:pPr>
              <a:lnSpc>
                <a:spcPct val="80000"/>
              </a:lnSpc>
            </a:pPr>
            <a:r>
              <a:rPr lang="ru-RU" sz="2400" dirty="0" smtClean="0"/>
              <a:t>ИНТЕРНАЦИОНАЛИЗМ (10 иностранных специалистов с 1994 года) </a:t>
            </a:r>
          </a:p>
          <a:p>
            <a:pPr>
              <a:lnSpc>
                <a:spcPct val="80000"/>
              </a:lnSpc>
              <a:buNone/>
            </a:pPr>
            <a:endParaRPr lang="ru-RU" sz="3200" dirty="0" smtClean="0"/>
          </a:p>
          <a:p>
            <a:pPr>
              <a:lnSpc>
                <a:spcPct val="80000"/>
              </a:lnSpc>
              <a:buNone/>
            </a:pPr>
            <a:r>
              <a:rPr lang="ru-RU" sz="3200" dirty="0" smtClean="0"/>
              <a:t>Повышение квалификации учителей гимназии</a:t>
            </a:r>
          </a:p>
          <a:p>
            <a:pPr>
              <a:lnSpc>
                <a:spcPct val="80000"/>
              </a:lnSpc>
            </a:pPr>
            <a:r>
              <a:rPr lang="ru-RU" sz="2400" dirty="0" smtClean="0"/>
              <a:t>ИПК и ПП РО Тульской области</a:t>
            </a:r>
          </a:p>
          <a:p>
            <a:pPr>
              <a:lnSpc>
                <a:spcPct val="80000"/>
              </a:lnSpc>
            </a:pPr>
            <a:r>
              <a:rPr lang="ru-RU" sz="2400" dirty="0" smtClean="0"/>
              <a:t>Республиканский Институт Повышения Квалификации Работников Образования (Москва)</a:t>
            </a:r>
          </a:p>
          <a:p>
            <a:pPr>
              <a:lnSpc>
                <a:spcPct val="80000"/>
              </a:lnSpc>
            </a:pPr>
            <a:r>
              <a:rPr lang="ru-RU" sz="2400" dirty="0" smtClean="0"/>
              <a:t>Немецкий Культурный Центр им. Гете при Германском посольстве в Москве</a:t>
            </a:r>
          </a:p>
          <a:p>
            <a:pPr>
              <a:lnSpc>
                <a:spcPct val="80000"/>
              </a:lnSpc>
            </a:pPr>
            <a:r>
              <a:rPr lang="ru-RU" sz="2400" dirty="0" smtClean="0"/>
              <a:t>Французский Центр (Воронеж)</a:t>
            </a:r>
          </a:p>
          <a:p>
            <a:pPr>
              <a:lnSpc>
                <a:spcPct val="80000"/>
              </a:lnSpc>
            </a:pPr>
            <a:r>
              <a:rPr lang="ru-RU" sz="2400" dirty="0" smtClean="0"/>
              <a:t>Академия Повышения Квалификации и Профессиональной Переподготовки Работников Образования (Москва)</a:t>
            </a:r>
          </a:p>
          <a:p>
            <a:pPr>
              <a:lnSpc>
                <a:spcPct val="80000"/>
              </a:lnSpc>
            </a:pPr>
            <a:r>
              <a:rPr lang="ru-RU" sz="2400" dirty="0" smtClean="0"/>
              <a:t>НОУ Центр «Педагогический поиск» (Москва)</a:t>
            </a:r>
          </a:p>
          <a:p>
            <a:pPr>
              <a:lnSpc>
                <a:spcPct val="80000"/>
              </a:lnSpc>
            </a:pPr>
            <a:r>
              <a:rPr lang="ru-RU" sz="2400" dirty="0" smtClean="0"/>
              <a:t>Колледж Святого Марка и Джона города Плимута от университета города </a:t>
            </a:r>
            <a:r>
              <a:rPr lang="ru-RU" sz="2400" dirty="0" err="1" smtClean="0"/>
              <a:t>Экситера</a:t>
            </a:r>
            <a:r>
              <a:rPr lang="ru-RU" sz="2400" dirty="0" smtClean="0"/>
              <a:t> (Великобритания)</a:t>
            </a:r>
          </a:p>
          <a:p>
            <a:pPr>
              <a:lnSpc>
                <a:spcPct val="80000"/>
              </a:lnSpc>
            </a:pPr>
            <a:r>
              <a:rPr lang="ru-RU" sz="2400" dirty="0" smtClean="0"/>
              <a:t>Филиал </a:t>
            </a:r>
            <a:r>
              <a:rPr lang="ru-RU" sz="2400" dirty="0" err="1" smtClean="0"/>
              <a:t>Маннгейм</a:t>
            </a:r>
            <a:r>
              <a:rPr lang="ru-RU" sz="2400" dirty="0" smtClean="0"/>
              <a:t> Немецкого Культурного Центра им. Гете (Германия)</a:t>
            </a:r>
          </a:p>
          <a:p>
            <a:pPr>
              <a:lnSpc>
                <a:spcPct val="80000"/>
              </a:lnSpc>
            </a:pPr>
            <a:r>
              <a:rPr lang="ru-RU" sz="2400" dirty="0" smtClean="0"/>
              <a:t>Филиалы Мюнхен- Лейпциг,  Берлин, Фрайбург Немецкого Культурного Центра им. Гете (Германия)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796086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Arial Unicode MS" pitchFamily="34" charset="-128"/>
              </a:rPr>
              <a:t>Муниципальное общеобразовательное</a:t>
            </a:r>
            <a:br>
              <a:rPr lang="ru-RU" sz="2400" dirty="0">
                <a:latin typeface="Arial Unicode MS" pitchFamily="34" charset="-128"/>
              </a:rPr>
            </a:br>
            <a:r>
              <a:rPr lang="ru-RU" sz="2400" dirty="0">
                <a:latin typeface="Arial Unicode MS" pitchFamily="34" charset="-128"/>
              </a:rPr>
              <a:t>учреждение – гимназия №11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285720" y="1571612"/>
            <a:ext cx="8858280" cy="475298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600" dirty="0" smtClean="0"/>
              <a:t>ПОБЕДИТЕЛИ И ПРИЗЕРЫ РАЙОННЫХ И ГОРОДСКИХ ОЛИМПИАД  </a:t>
            </a:r>
          </a:p>
          <a:p>
            <a:r>
              <a:rPr lang="ru-RU" sz="1600" dirty="0" smtClean="0"/>
              <a:t>76 человек в 2008-2009 учебном году</a:t>
            </a:r>
          </a:p>
          <a:p>
            <a:r>
              <a:rPr lang="ru-RU" sz="1600" dirty="0" smtClean="0"/>
              <a:t>88 человек в 2009-2010 учебном году</a:t>
            </a:r>
          </a:p>
          <a:p>
            <a:r>
              <a:rPr lang="ru-RU" sz="1600" dirty="0" smtClean="0"/>
              <a:t>111 человек в 2010-2011 учебном году</a:t>
            </a:r>
          </a:p>
          <a:p>
            <a:pPr>
              <a:buNone/>
            </a:pPr>
            <a:r>
              <a:rPr lang="ru-RU" sz="1600" dirty="0" smtClean="0"/>
              <a:t>ПОБЕДИТЕЛИ И ПРИЗЕРЫ ОБЛАСТНЫХ ОЛИМПИАД</a:t>
            </a:r>
          </a:p>
          <a:p>
            <a:r>
              <a:rPr lang="ru-RU" sz="1600" dirty="0" smtClean="0"/>
              <a:t>26 человек в 2008-2009  учебном году</a:t>
            </a:r>
          </a:p>
          <a:p>
            <a:r>
              <a:rPr lang="ru-RU" sz="1600" dirty="0" smtClean="0"/>
              <a:t>28 человек в 2009-2010 учебном году</a:t>
            </a:r>
          </a:p>
          <a:p>
            <a:r>
              <a:rPr lang="ru-RU" sz="1600" dirty="0" smtClean="0"/>
              <a:t>36 человек в 2010-2011 учебном году</a:t>
            </a:r>
          </a:p>
          <a:p>
            <a:r>
              <a:rPr lang="ru-RU" sz="1600" dirty="0" smtClean="0"/>
              <a:t>ПОБЕДИТЕЛИ КОНКУРСА по программе </a:t>
            </a:r>
            <a:r>
              <a:rPr lang="en-US" sz="1600" dirty="0" smtClean="0"/>
              <a:t>FLEX</a:t>
            </a:r>
            <a:r>
              <a:rPr lang="ru-RU" sz="1600" dirty="0" smtClean="0"/>
              <a:t>, обучавшиеся в США, более 30 человек</a:t>
            </a:r>
          </a:p>
          <a:p>
            <a:r>
              <a:rPr lang="ru-RU" sz="1600" dirty="0" smtClean="0"/>
              <a:t>ПОБЕДИТЕЛИ КОНКУРСА НА ОБУЧЕНИЕ В ГЕРМАНИИ ПО ПРОГРАММЕ «НОВОЕ ПОКОЛЕНИЕ» (более 30 человек)</a:t>
            </a:r>
          </a:p>
          <a:p>
            <a:r>
              <a:rPr lang="ru-RU" sz="1600" dirty="0" smtClean="0"/>
              <a:t>СТУДЕНТЫ ТГПУ им Л.Н. Толстого, </a:t>
            </a:r>
            <a:r>
              <a:rPr lang="ru-RU" sz="1600" dirty="0" err="1" smtClean="0"/>
              <a:t>ТулГУ</a:t>
            </a:r>
            <a:r>
              <a:rPr lang="ru-RU" sz="1600" dirty="0" smtClean="0"/>
              <a:t>, МГУ, РУДН, ГУ – ВШЭ, МГИМО и других престижных ВУЗов, СТУДЕНТЫ ЗАРУБЕЖНЫХ УНИВЕРСИТЕТОВ</a:t>
            </a:r>
          </a:p>
          <a:p>
            <a:r>
              <a:rPr lang="ru-RU" sz="1600" dirty="0" smtClean="0"/>
              <a:t>ОБЛАДАТЕЛИ МЕЖДУНАРОДНЫХ СЕРТИФИКАТОВ ПО АНГЛИЙСКОМУ, ФРАНЦУЗСКОМУ И НЕМЕЦКОМУ ЯЗЫКАМ   </a:t>
            </a:r>
          </a:p>
          <a:p>
            <a:r>
              <a:rPr lang="ru-RU" sz="1600" dirty="0" smtClean="0"/>
              <a:t>ПОБЕДИТЕЛИ И ПРИЗЕРЫ Всероссийской олимпиады по лингвистике и математике, Турнира им. М.Ломоносова, олимпиады «Воробьевы горы» МГУ им М.Ломоносова</a:t>
            </a:r>
          </a:p>
          <a:p>
            <a:r>
              <a:rPr lang="ru-RU" sz="1600" dirty="0" smtClean="0"/>
              <a:t>ПОБЕДИТЕЛИ И ПРИЗЕРЫ олимпиады «ПОЛИГЛОТ» МГУ им. М. Ломоносова</a:t>
            </a:r>
          </a:p>
          <a:p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>
                <a:latin typeface="Arial Unicode MS" pitchFamily="34" charset="-128"/>
              </a:rPr>
              <a:t>Муниципальное общеобразовательное</a:t>
            </a:r>
            <a:br>
              <a:rPr lang="ru-RU" sz="2400">
                <a:latin typeface="Arial Unicode MS" pitchFamily="34" charset="-128"/>
              </a:rPr>
            </a:br>
            <a:r>
              <a:rPr lang="ru-RU" sz="2400">
                <a:latin typeface="Arial Unicode MS" pitchFamily="34" charset="-128"/>
              </a:rPr>
              <a:t>учреждение – гимназия №11</a:t>
            </a:r>
          </a:p>
        </p:txBody>
      </p:sp>
      <p:sp>
        <p:nvSpPr>
          <p:cNvPr id="182275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928802"/>
            <a:ext cx="8497888" cy="4524386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ru-RU" sz="3100" dirty="0" smtClean="0"/>
              <a:t>      Адресная поддержка каждого талантливого ребенка, разработка индивидуальных «образовательных маршрутов»</a:t>
            </a:r>
          </a:p>
          <a:p>
            <a:r>
              <a:rPr lang="ru-RU" sz="3100" dirty="0" smtClean="0"/>
              <a:t>Использование возможностей учебного плана</a:t>
            </a:r>
          </a:p>
          <a:p>
            <a:r>
              <a:rPr lang="ru-RU" sz="3100" dirty="0" smtClean="0"/>
              <a:t>Экстернат </a:t>
            </a:r>
          </a:p>
          <a:p>
            <a:r>
              <a:rPr lang="ru-RU" sz="3100" dirty="0" smtClean="0"/>
              <a:t>Профилизация обучения</a:t>
            </a:r>
          </a:p>
          <a:p>
            <a:r>
              <a:rPr lang="ru-RU" sz="3100" dirty="0" smtClean="0"/>
              <a:t>Проекты :</a:t>
            </a:r>
          </a:p>
          <a:p>
            <a:r>
              <a:rPr lang="ru-RU" sz="3100" dirty="0" smtClean="0"/>
              <a:t>Школа – партнер Германии.</a:t>
            </a:r>
          </a:p>
          <a:p>
            <a:r>
              <a:rPr lang="ru-RU" sz="3100" dirty="0" smtClean="0"/>
              <a:t>Проект </a:t>
            </a:r>
            <a:r>
              <a:rPr lang="en-US" sz="3100" dirty="0" smtClean="0"/>
              <a:t>Forttice </a:t>
            </a:r>
            <a:r>
              <a:rPr lang="ru-RU" sz="3100" dirty="0" smtClean="0"/>
              <a:t>«Педагогический сценарий на расстоянии».</a:t>
            </a:r>
          </a:p>
          <a:p>
            <a:r>
              <a:rPr lang="ru-RU" sz="3100" dirty="0" smtClean="0"/>
              <a:t>Подготовка к сдаче квалификационных экзаменов по иностранным языкам (английский, французский, немецкий).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>
                <a:latin typeface="Arial Unicode MS" pitchFamily="34" charset="-128"/>
              </a:rPr>
              <a:t>Муниципальное общеобразовательное</a:t>
            </a:r>
            <a:br>
              <a:rPr lang="ru-RU" sz="2400">
                <a:latin typeface="Arial Unicode MS" pitchFamily="34" charset="-128"/>
              </a:rPr>
            </a:br>
            <a:r>
              <a:rPr lang="ru-RU" sz="2400">
                <a:latin typeface="Arial Unicode MS" pitchFamily="34" charset="-128"/>
              </a:rPr>
              <a:t>учреждение – гимназия №11</a:t>
            </a:r>
          </a:p>
        </p:txBody>
      </p:sp>
      <p:sp>
        <p:nvSpPr>
          <p:cNvPr id="1832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2800"/>
              <a:t>Реализация Национального проекта «Образование»</a:t>
            </a:r>
          </a:p>
          <a:p>
            <a:pPr>
              <a:lnSpc>
                <a:spcPct val="80000"/>
              </a:lnSpc>
            </a:pPr>
            <a:r>
              <a:rPr lang="ru-RU" sz="1800"/>
              <a:t>Оборудование мобильного компьютерного класса для учащихся начальной школы для учебной, познавательной и развивающей деятельности.</a:t>
            </a:r>
          </a:p>
          <a:p>
            <a:pPr>
              <a:lnSpc>
                <a:spcPct val="80000"/>
              </a:lnSpc>
            </a:pPr>
            <a:r>
              <a:rPr lang="ru-RU" sz="1800"/>
              <a:t>Оборудование кабинета информатики (компьютерного класса для учащихся средней и старшей ступени обучения) для учебной, познавательной, проектной  и творческой  деятельности.</a:t>
            </a:r>
          </a:p>
          <a:p>
            <a:pPr>
              <a:lnSpc>
                <a:spcPct val="80000"/>
              </a:lnSpc>
            </a:pPr>
            <a:r>
              <a:rPr lang="ru-RU" sz="1800"/>
              <a:t>Оборудование медиацентра (на базе библиотеки гимназии) для учебной, познавательной, проектной и просветительской деятельности.</a:t>
            </a:r>
          </a:p>
          <a:p>
            <a:pPr>
              <a:lnSpc>
                <a:spcPct val="80000"/>
              </a:lnSpc>
            </a:pPr>
            <a:r>
              <a:rPr lang="ru-RU" sz="1800"/>
              <a:t>Оборудование кабинета немецкого языка для фронтальной работы с классом с использованием информационно-коммуникационных технологий.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913" y="549275"/>
            <a:ext cx="7234237" cy="576263"/>
          </a:xfrm>
        </p:spPr>
        <p:txBody>
          <a:bodyPr>
            <a:normAutofit fontScale="90000"/>
          </a:bodyPr>
          <a:lstStyle/>
          <a:p>
            <a:r>
              <a:rPr lang="ru-RU" sz="2400" dirty="0">
                <a:latin typeface="Arial Unicode MS" pitchFamily="34" charset="-128"/>
              </a:rPr>
              <a:t>Муниципальное общеобразовательное учреждение – гимназия №11</a:t>
            </a:r>
          </a:p>
        </p:txBody>
      </p:sp>
      <p:sp>
        <p:nvSpPr>
          <p:cNvPr id="186371" name="Rectangle 3"/>
          <p:cNvSpPr>
            <a:spLocks noGrp="1" noChangeArrowheads="1"/>
          </p:cNvSpPr>
          <p:nvPr>
            <p:ph idx="1"/>
          </p:nvPr>
        </p:nvSpPr>
        <p:spPr>
          <a:xfrm>
            <a:off x="1370013" y="1628775"/>
            <a:ext cx="7772400" cy="4162425"/>
          </a:xfrm>
        </p:spPr>
        <p:txBody>
          <a:bodyPr/>
          <a:lstStyle/>
          <a:p>
            <a:pPr>
              <a:buFontTx/>
              <a:buNone/>
            </a:pPr>
            <a:r>
              <a:rPr lang="ru-RU" sz="4400">
                <a:latin typeface="Arial Unicode MS" pitchFamily="34" charset="-128"/>
              </a:rPr>
              <a:t>  </a:t>
            </a:r>
          </a:p>
        </p:txBody>
      </p:sp>
      <p:sp>
        <p:nvSpPr>
          <p:cNvPr id="186372" name="Rectangle 4"/>
          <p:cNvSpPr>
            <a:spLocks noChangeArrowheads="1"/>
          </p:cNvSpPr>
          <p:nvPr/>
        </p:nvSpPr>
        <p:spPr bwMode="auto">
          <a:xfrm>
            <a:off x="1293813" y="1125538"/>
            <a:ext cx="7850187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kumimoji="0" lang="ru-RU" b="1" dirty="0">
                <a:latin typeface="Arial" charset="0"/>
              </a:rPr>
              <a:t>Гимназия № 11 расположена в культурно-историческом центре города. Социальные особенности этого района обусловлены наличием большого числа административных зданий, превалирующих над остальными сооружениями, и незначительной долей жилого фонда. Эти факты послужили основанием выведения школы из микрорайона в 1992 году, что практически не повлияло на социальную ситуацию в районе. Фактически с 1992 года школа №11 стала учебным заведением городского набора учащихся.</a:t>
            </a:r>
          </a:p>
          <a:p>
            <a:endParaRPr kumimoji="0" lang="ru-RU" b="1" dirty="0">
              <a:latin typeface="Arial" charset="0"/>
            </a:endParaRPr>
          </a:p>
          <a:p>
            <a:r>
              <a:rPr kumimoji="0" lang="ru-RU" b="1" dirty="0">
                <a:latin typeface="Arial" charset="0"/>
              </a:rPr>
              <a:t>ДИНАМИКА РАЗВИТИЯ МОУ – гимназии № 11</a:t>
            </a:r>
          </a:p>
          <a:p>
            <a:r>
              <a:rPr kumimoji="0" lang="ru-RU" b="1" dirty="0">
                <a:latin typeface="Arial" charset="0"/>
              </a:rPr>
              <a:t>Средняя школа № 11 сентября 1952 года</a:t>
            </a:r>
          </a:p>
          <a:p>
            <a:r>
              <a:rPr kumimoji="0" lang="ru-RU" b="1" dirty="0">
                <a:latin typeface="Arial" charset="0"/>
              </a:rPr>
              <a:t>Лингвистическая средняя школа № 11с августа 1992 года</a:t>
            </a:r>
          </a:p>
          <a:p>
            <a:r>
              <a:rPr kumimoji="0" lang="ru-RU" b="1" dirty="0">
                <a:latin typeface="Arial" charset="0"/>
              </a:rPr>
              <a:t>Муниципальное общеобразовательное учреждение – гимназия № 11 с июня 2001 года по настоящее время </a:t>
            </a:r>
          </a:p>
          <a:p>
            <a:r>
              <a:rPr kumimoji="0" lang="ru-RU" b="1" dirty="0">
                <a:latin typeface="Arial" charset="0"/>
              </a:rPr>
              <a:t>Введение предпрофильной подготовки - сентябрь 2005 года </a:t>
            </a:r>
          </a:p>
          <a:p>
            <a:r>
              <a:rPr kumimoji="0" lang="ru-RU" b="1" dirty="0">
                <a:latin typeface="Arial" charset="0"/>
              </a:rPr>
              <a:t>Введение профильного обучения - сентябрь 2006 </a:t>
            </a:r>
            <a:r>
              <a:rPr kumimoji="0" lang="ru-RU" b="1" dirty="0" smtClean="0">
                <a:latin typeface="Arial" charset="0"/>
              </a:rPr>
              <a:t>года</a:t>
            </a:r>
          </a:p>
          <a:p>
            <a:r>
              <a:rPr lang="ru-RU" b="1" dirty="0" smtClean="0">
                <a:latin typeface="Arial" charset="0"/>
              </a:rPr>
              <a:t>Введение ФГОС нового поколения – с 2011 года</a:t>
            </a:r>
            <a:endParaRPr kumimoji="0" lang="ru-RU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404813"/>
            <a:ext cx="7772400" cy="698500"/>
          </a:xfrm>
        </p:spPr>
        <p:txBody>
          <a:bodyPr>
            <a:normAutofit fontScale="90000"/>
          </a:bodyPr>
          <a:lstStyle/>
          <a:p>
            <a:r>
              <a:rPr lang="ru-RU" sz="2400">
                <a:latin typeface="Arial Unicode MS" pitchFamily="34" charset="-128"/>
              </a:rPr>
              <a:t>Муниципальное общеобразовательное</a:t>
            </a:r>
            <a:br>
              <a:rPr lang="ru-RU" sz="2400">
                <a:latin typeface="Arial Unicode MS" pitchFamily="34" charset="-128"/>
              </a:rPr>
            </a:br>
            <a:r>
              <a:rPr lang="ru-RU" sz="2400">
                <a:latin typeface="Arial Unicode MS" pitchFamily="34" charset="-128"/>
              </a:rPr>
              <a:t>учреждение – гимназия №11</a:t>
            </a:r>
          </a:p>
        </p:txBody>
      </p:sp>
      <p:sp>
        <p:nvSpPr>
          <p:cNvPr id="171011" name="Rectangle 3"/>
          <p:cNvSpPr>
            <a:spLocks noGrp="1" noChangeArrowheads="1"/>
          </p:cNvSpPr>
          <p:nvPr>
            <p:ph idx="1"/>
          </p:nvPr>
        </p:nvSpPr>
        <p:spPr>
          <a:xfrm>
            <a:off x="1071538" y="1357298"/>
            <a:ext cx="7772400" cy="5184775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2000" b="1" dirty="0"/>
              <a:t>Программа развития гимназии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 b="1" dirty="0"/>
              <a:t>Тема: «Реализация модели оптимального и эффективного развития личности в условиях дидактической многоязычной среды и ранней профилизации обучения».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dirty="0"/>
              <a:t>Инновационные и опытно-экспериментальные направления программы гимназии:</a:t>
            </a:r>
          </a:p>
          <a:p>
            <a:pPr>
              <a:lnSpc>
                <a:spcPct val="80000"/>
              </a:lnSpc>
            </a:pPr>
            <a:r>
              <a:rPr lang="ru-RU" sz="1800" dirty="0"/>
              <a:t>Создание условий для развития дидактической многоязычной среды.   </a:t>
            </a:r>
          </a:p>
          <a:p>
            <a:pPr>
              <a:lnSpc>
                <a:spcPct val="80000"/>
              </a:lnSpc>
            </a:pPr>
            <a:r>
              <a:rPr lang="ru-RU" sz="1800" dirty="0"/>
              <a:t>Гуманизация и гуманитаризация образовательных программ, расширение общекультурной составляющей образования (введение курсов, спецкурсов за счёт школьного компонента и дополнительного образования). Корректировка и создание авторских программ и учебных спецкурсов в целях реализации проекта-концепции развития гимназии.</a:t>
            </a:r>
          </a:p>
          <a:p>
            <a:pPr>
              <a:lnSpc>
                <a:spcPct val="80000"/>
              </a:lnSpc>
            </a:pPr>
            <a:r>
              <a:rPr lang="ru-RU" sz="1800" dirty="0"/>
              <a:t>Инновационное развитие организации учебного процесса и содержания образования в гимназии.</a:t>
            </a:r>
          </a:p>
          <a:p>
            <a:pPr>
              <a:lnSpc>
                <a:spcPct val="80000"/>
              </a:lnSpc>
            </a:pPr>
            <a:r>
              <a:rPr lang="ru-RU" sz="1800" dirty="0"/>
              <a:t>Широкое внедрение новых моделей уроков, технологий (интеграция, обучение на коммуникативно-познавательной основе, </a:t>
            </a:r>
            <a:r>
              <a:rPr lang="ru-RU" sz="1800" dirty="0" smtClean="0"/>
              <a:t>применение ИКТ, модульное </a:t>
            </a:r>
            <a:r>
              <a:rPr lang="ru-RU" sz="1800" dirty="0"/>
              <a:t>обучение и др.) в процессе реализации эффективного и оптимального образования учащихся гимназии, видов деятельности учитель — ученик.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>
                <a:latin typeface="Arial Unicode MS" pitchFamily="34" charset="-128"/>
              </a:rPr>
              <a:t>Муниципальное общеобразовательное</a:t>
            </a:r>
            <a:br>
              <a:rPr lang="ru-RU" sz="2400">
                <a:latin typeface="Arial Unicode MS" pitchFamily="34" charset="-128"/>
              </a:rPr>
            </a:br>
            <a:r>
              <a:rPr lang="ru-RU" sz="2400">
                <a:latin typeface="Arial Unicode MS" pitchFamily="34" charset="-128"/>
              </a:rPr>
              <a:t>учреждение – гимназия №11</a:t>
            </a:r>
          </a:p>
        </p:txBody>
      </p:sp>
      <p:sp>
        <p:nvSpPr>
          <p:cNvPr id="172035" name="Rectangle 3"/>
          <p:cNvSpPr>
            <a:spLocks noGrp="1" noChangeArrowheads="1"/>
          </p:cNvSpPr>
          <p:nvPr>
            <p:ph idx="1"/>
          </p:nvPr>
        </p:nvSpPr>
        <p:spPr>
          <a:xfrm>
            <a:off x="571473" y="2071678"/>
            <a:ext cx="8143932" cy="4310072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2400" dirty="0"/>
              <a:t>Инновационные и опытно-экспериментальные направления программы гимназии:</a:t>
            </a:r>
          </a:p>
          <a:p>
            <a:pPr>
              <a:lnSpc>
                <a:spcPct val="80000"/>
              </a:lnSpc>
            </a:pPr>
            <a:r>
              <a:rPr lang="ru-RU" sz="1800" dirty="0"/>
              <a:t>Морально-нравственное, эстетическое воспитание личности, её гражданских позиций за счёт авторских программ и компонентов содержания образования по ряду предметов, системы внеклассной работы.</a:t>
            </a:r>
          </a:p>
          <a:p>
            <a:pPr>
              <a:lnSpc>
                <a:spcPct val="80000"/>
              </a:lnSpc>
            </a:pPr>
            <a:r>
              <a:rPr lang="ru-RU" sz="1800" dirty="0"/>
              <a:t>Социокультурное развитие личности гимназиста. </a:t>
            </a:r>
          </a:p>
          <a:p>
            <a:pPr>
              <a:lnSpc>
                <a:spcPct val="80000"/>
              </a:lnSpc>
            </a:pPr>
            <a:r>
              <a:rPr lang="ru-RU" sz="1800" dirty="0"/>
              <a:t>Создание и корректировка программ предшкольного образования и образования в начальной школе, делающего доступным качественное обучение на первой ступени.</a:t>
            </a:r>
          </a:p>
          <a:p>
            <a:pPr>
              <a:lnSpc>
                <a:spcPct val="80000"/>
              </a:lnSpc>
            </a:pPr>
            <a:r>
              <a:rPr lang="ru-RU" sz="1800" dirty="0"/>
              <a:t>Оказание педагогической помощи учащимся старшей ступени обучения с учётом образовательных услуг, проектирования жизненного самоопределения и выбора профессий на основе специализации по профилям: филологическому, социально-экономическому, социально-гуманитарному.</a:t>
            </a:r>
          </a:p>
          <a:p>
            <a:pPr>
              <a:lnSpc>
                <a:spcPct val="80000"/>
              </a:lnSpc>
            </a:pPr>
            <a:r>
              <a:rPr lang="ru-RU" sz="1800" dirty="0"/>
              <a:t>Практическая апробация и коррекция управления реализацией концепции, мониторинг результатов (методических, организационно-управленческих функций). </a:t>
            </a:r>
          </a:p>
          <a:p>
            <a:pPr>
              <a:lnSpc>
                <a:spcPct val="80000"/>
              </a:lnSpc>
            </a:pP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>
                <a:latin typeface="Arial Unicode MS" pitchFamily="34" charset="-128"/>
              </a:rPr>
              <a:t>Муниципальное общеобразовательное</a:t>
            </a:r>
            <a:br>
              <a:rPr lang="ru-RU" sz="2400">
                <a:latin typeface="Arial Unicode MS" pitchFamily="34" charset="-128"/>
              </a:rPr>
            </a:br>
            <a:r>
              <a:rPr lang="ru-RU" sz="2400">
                <a:latin typeface="Arial Unicode MS" pitchFamily="34" charset="-128"/>
              </a:rPr>
              <a:t>учреждение – гимназия №11</a:t>
            </a:r>
          </a:p>
        </p:txBody>
      </p:sp>
      <p:sp>
        <p:nvSpPr>
          <p:cNvPr id="173059" name="Rectangle 3"/>
          <p:cNvSpPr>
            <a:spLocks noGrp="1" noChangeArrowheads="1"/>
          </p:cNvSpPr>
          <p:nvPr>
            <p:ph idx="1"/>
          </p:nvPr>
        </p:nvSpPr>
        <p:spPr>
          <a:xfrm>
            <a:off x="571473" y="2071678"/>
            <a:ext cx="8286808" cy="4452947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2800" dirty="0"/>
              <a:t>Концепция гимназии № 11 </a:t>
            </a:r>
            <a:r>
              <a:rPr lang="ru-RU" sz="2000" dirty="0"/>
              <a:t>основывается на гуманитаризации и демократизации школы, позволяющих по–новому организовать общение учителя и ученика; строить обучение, опираясь на личность учителя, стремящегося преподавать основы наук с учетом компетентной психолого-педагогической диагностики, особенностей каждого ученика; отказаться от единообразия и обязательности содержания, форм и методов педагогического процесса, его режима; создать такую атмосферу жизни в гимназии, чтобы ребенок чувствовал себя свободно, раскованно, комфортно.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sz="2000" dirty="0"/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dirty="0"/>
              <a:t>Основополагающий принцип обучения в гимназии – </a:t>
            </a:r>
            <a:r>
              <a:rPr lang="ru-RU" sz="2400" dirty="0"/>
              <a:t>единый подход к изучению родного и иностранных языков</a:t>
            </a:r>
            <a:r>
              <a:rPr lang="ru-RU" sz="2000" dirty="0"/>
              <a:t>, являющихся обязательной частью гармоничного развития личности, а также условием, позволяющим ей реализовать себя в межличностных и профессиональных отношениях.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>
                <a:latin typeface="Arial Unicode MS" pitchFamily="34" charset="-128"/>
              </a:rPr>
              <a:t>Муниципальное общеобразовательное</a:t>
            </a:r>
            <a:br>
              <a:rPr lang="ru-RU" sz="2400">
                <a:latin typeface="Arial Unicode MS" pitchFamily="34" charset="-128"/>
              </a:rPr>
            </a:br>
            <a:r>
              <a:rPr lang="ru-RU" sz="2400">
                <a:latin typeface="Arial Unicode MS" pitchFamily="34" charset="-128"/>
              </a:rPr>
              <a:t>учреждение – гимназия №11</a:t>
            </a:r>
          </a:p>
        </p:txBody>
      </p:sp>
      <p:sp>
        <p:nvSpPr>
          <p:cNvPr id="174083" name="Rectangle 3"/>
          <p:cNvSpPr>
            <a:spLocks noGrp="1" noChangeArrowheads="1"/>
          </p:cNvSpPr>
          <p:nvPr>
            <p:ph idx="1"/>
          </p:nvPr>
        </p:nvSpPr>
        <p:spPr>
          <a:xfrm>
            <a:off x="428596" y="1928802"/>
            <a:ext cx="8713817" cy="4929198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2800" dirty="0"/>
              <a:t>Для модели многоязычного развития школьников средствами иностранных языков характерно:</a:t>
            </a:r>
          </a:p>
          <a:p>
            <a:pPr>
              <a:lnSpc>
                <a:spcPct val="80000"/>
              </a:lnSpc>
            </a:pPr>
            <a:r>
              <a:rPr lang="ru-RU" sz="1800" dirty="0"/>
              <a:t>изучение двух и более языков международного общения;</a:t>
            </a:r>
          </a:p>
          <a:p>
            <a:pPr>
              <a:lnSpc>
                <a:spcPct val="80000"/>
              </a:lnSpc>
            </a:pPr>
            <a:r>
              <a:rPr lang="ru-RU" sz="1800" dirty="0"/>
              <a:t>включение латыни и других классических языков в программу подготовки учащихся;</a:t>
            </a:r>
          </a:p>
          <a:p>
            <a:pPr>
              <a:lnSpc>
                <a:spcPct val="80000"/>
              </a:lnSpc>
            </a:pPr>
            <a:r>
              <a:rPr lang="ru-RU" sz="1800" dirty="0"/>
              <a:t>преподавание интегративных гуманитарных дисциплин типа «страноведение», «культуроведение» и т.д.;</a:t>
            </a:r>
          </a:p>
          <a:p>
            <a:pPr>
              <a:lnSpc>
                <a:spcPct val="80000"/>
              </a:lnSpc>
            </a:pPr>
            <a:r>
              <a:rPr lang="ru-RU" sz="1800" dirty="0"/>
              <a:t>преподавание ряда предметов на иностранных языках;</a:t>
            </a:r>
          </a:p>
          <a:p>
            <a:pPr>
              <a:lnSpc>
                <a:spcPct val="80000"/>
              </a:lnSpc>
            </a:pPr>
            <a:r>
              <a:rPr lang="ru-RU" sz="1800" dirty="0"/>
              <a:t>привлечение зарубежных учебных пособий и материалов (из стран изучаемых языков);</a:t>
            </a:r>
          </a:p>
          <a:p>
            <a:pPr>
              <a:lnSpc>
                <a:spcPct val="80000"/>
              </a:lnSpc>
            </a:pPr>
            <a:r>
              <a:rPr lang="ru-RU" sz="1800" dirty="0"/>
              <a:t>оценка уровня обученности в контексте как отечественных, так и общеевропейских требований;</a:t>
            </a:r>
          </a:p>
          <a:p>
            <a:pPr>
              <a:lnSpc>
                <a:spcPct val="80000"/>
              </a:lnSpc>
            </a:pPr>
            <a:r>
              <a:rPr lang="ru-RU" sz="1800" dirty="0"/>
              <a:t>европеизация содержания гуманитарного образования (ознакомление с социокультурным портретом Европы, ценностно-ориентационное обогащение представлений учащихся, соизучение образов и стилей жизни в контексте диалога культур);</a:t>
            </a:r>
          </a:p>
          <a:p>
            <a:pPr>
              <a:lnSpc>
                <a:spcPct val="80000"/>
              </a:lnSpc>
            </a:pPr>
            <a:r>
              <a:rPr lang="ru-RU" sz="1800" dirty="0"/>
              <a:t>межкультурное общение педагогического коллектива и учащихся с представителями стран изучаемых языков.</a:t>
            </a:r>
          </a:p>
          <a:p>
            <a:pPr>
              <a:lnSpc>
                <a:spcPct val="80000"/>
              </a:lnSpc>
            </a:pP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>
                <a:latin typeface="Arial Unicode MS" pitchFamily="34" charset="-128"/>
              </a:rPr>
              <a:t>Муниципальное общеобразовательное</a:t>
            </a:r>
            <a:br>
              <a:rPr lang="ru-RU" sz="2400">
                <a:latin typeface="Arial Unicode MS" pitchFamily="34" charset="-128"/>
              </a:rPr>
            </a:br>
            <a:r>
              <a:rPr lang="ru-RU" sz="2400">
                <a:latin typeface="Arial Unicode MS" pitchFamily="34" charset="-128"/>
              </a:rPr>
              <a:t>учреждение – гимназия №11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idx="1"/>
          </p:nvPr>
        </p:nvSpPr>
        <p:spPr>
          <a:xfrm>
            <a:off x="357158" y="2143116"/>
            <a:ext cx="8785255" cy="4525972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2400" dirty="0"/>
              <a:t>Приоритетные направления инновационной деятельности гимназии:</a:t>
            </a:r>
          </a:p>
          <a:p>
            <a:pPr>
              <a:lnSpc>
                <a:spcPct val="80000"/>
              </a:lnSpc>
            </a:pPr>
            <a:r>
              <a:rPr lang="ru-RU" sz="1800" dirty="0"/>
              <a:t>освоение иностранных языков и предметов лингвистического цикла углубленно;</a:t>
            </a:r>
          </a:p>
          <a:p>
            <a:pPr>
              <a:lnSpc>
                <a:spcPct val="80000"/>
              </a:lnSpc>
            </a:pPr>
            <a:r>
              <a:rPr lang="ru-RU" sz="1800" dirty="0"/>
              <a:t>расширенное освоение предметов математического цикла;</a:t>
            </a:r>
          </a:p>
          <a:p>
            <a:pPr>
              <a:lnSpc>
                <a:spcPct val="80000"/>
              </a:lnSpc>
            </a:pPr>
            <a:r>
              <a:rPr lang="ru-RU" sz="1800" dirty="0"/>
              <a:t>расширенное освоение предметов социально-гуманитарного цикла;</a:t>
            </a:r>
          </a:p>
          <a:p>
            <a:pPr>
              <a:lnSpc>
                <a:spcPct val="80000"/>
              </a:lnSpc>
            </a:pPr>
            <a:r>
              <a:rPr lang="ru-RU" sz="1800" dirty="0"/>
              <a:t>БИЛИНГВИСТИЧЕСКОЕ ОБРАЗОВАНИЕ: обучение нескольким иностранным языкам одновременно, аспектное и предметное обучение на иностранном языке, апробация зарубежных методик, УМК, тестовых материалов квалификационных экзаменов по иностранным языкам;</a:t>
            </a:r>
          </a:p>
          <a:p>
            <a:pPr>
              <a:lnSpc>
                <a:spcPct val="80000"/>
              </a:lnSpc>
            </a:pPr>
            <a:r>
              <a:rPr lang="ru-RU" sz="1800" dirty="0"/>
              <a:t>УЧАСТИЕ В МЕЖДУНАРОДНЫХ ПРОЕКТАХ «Ориентация на европейскую модель образования «Билингвистическое развитие в средней школе»; «Общеевропейские тенденции владения  иностранными языками»; «Европейский языковой портфель для России»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latin typeface="Arial Unicode MS" pitchFamily="34" charset="-128"/>
              </a:rPr>
              <a:t>Муниципальное общеобразовательное</a:t>
            </a:r>
            <a:br>
              <a:rPr lang="ru-RU" sz="2400" dirty="0">
                <a:latin typeface="Arial Unicode MS" pitchFamily="34" charset="-128"/>
              </a:rPr>
            </a:br>
            <a:r>
              <a:rPr lang="ru-RU" sz="2400" dirty="0">
                <a:latin typeface="Arial Unicode MS" pitchFamily="34" charset="-128"/>
              </a:rPr>
              <a:t>учреждение – гимназия №11</a:t>
            </a:r>
          </a:p>
        </p:txBody>
      </p:sp>
      <p:sp>
        <p:nvSpPr>
          <p:cNvPr id="176131" name="Rectangle 3"/>
          <p:cNvSpPr>
            <a:spLocks noGrp="1" noChangeArrowheads="1"/>
          </p:cNvSpPr>
          <p:nvPr>
            <p:ph idx="1"/>
          </p:nvPr>
        </p:nvSpPr>
        <p:spPr>
          <a:xfrm>
            <a:off x="500034" y="1928801"/>
            <a:ext cx="8643966" cy="4595823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2400" dirty="0"/>
              <a:t>Инновационные изменения в содержании образования и организации учебно-воспитательного процесса в гимназии:</a:t>
            </a:r>
          </a:p>
          <a:p>
            <a:pPr>
              <a:lnSpc>
                <a:spcPct val="80000"/>
              </a:lnSpc>
            </a:pPr>
            <a:r>
              <a:rPr lang="ru-RU" sz="2000" dirty="0"/>
              <a:t>20-балльная система оценки на младшей и средней ступенях обучения;</a:t>
            </a:r>
          </a:p>
          <a:p>
            <a:pPr>
              <a:lnSpc>
                <a:spcPct val="80000"/>
              </a:lnSpc>
            </a:pPr>
            <a:r>
              <a:rPr lang="ru-RU" sz="2000" dirty="0" smtClean="0"/>
              <a:t>подготовка к международным экзаменам по иностранным языкам (международной сертификации); </a:t>
            </a:r>
          </a:p>
          <a:p>
            <a:pPr>
              <a:lnSpc>
                <a:spcPct val="80000"/>
              </a:lnSpc>
            </a:pPr>
            <a:r>
              <a:rPr lang="ru-RU" sz="2000" dirty="0" smtClean="0"/>
              <a:t>межъязыковая </a:t>
            </a:r>
            <a:r>
              <a:rPr lang="ru-RU" sz="2000" dirty="0"/>
              <a:t>и межпредметная интеграция;</a:t>
            </a:r>
          </a:p>
          <a:p>
            <a:pPr>
              <a:lnSpc>
                <a:spcPct val="80000"/>
              </a:lnSpc>
            </a:pPr>
            <a:r>
              <a:rPr lang="ru-RU" sz="2000" dirty="0"/>
              <a:t>целенаправленное формирование общеучебных умений и навыков, культуры учебного труда и общения;</a:t>
            </a:r>
          </a:p>
          <a:p>
            <a:pPr>
              <a:lnSpc>
                <a:spcPct val="80000"/>
              </a:lnSpc>
            </a:pPr>
            <a:r>
              <a:rPr lang="ru-RU" sz="2000" dirty="0" smtClean="0"/>
              <a:t>использование ИКТ;</a:t>
            </a:r>
          </a:p>
          <a:p>
            <a:pPr>
              <a:lnSpc>
                <a:spcPct val="80000"/>
              </a:lnSpc>
            </a:pPr>
            <a:r>
              <a:rPr lang="ru-RU" sz="2000" dirty="0" smtClean="0"/>
              <a:t>инновационные </a:t>
            </a:r>
            <a:r>
              <a:rPr lang="ru-RU" sz="2000" dirty="0"/>
              <a:t>методики;</a:t>
            </a:r>
          </a:p>
          <a:p>
            <a:pPr>
              <a:lnSpc>
                <a:spcPct val="80000"/>
              </a:lnSpc>
            </a:pPr>
            <a:r>
              <a:rPr lang="ru-RU" sz="2000" dirty="0" smtClean="0"/>
              <a:t>собственные </a:t>
            </a:r>
            <a:r>
              <a:rPr lang="ru-RU" sz="2000" dirty="0"/>
              <a:t>учебники;</a:t>
            </a:r>
          </a:p>
          <a:p>
            <a:pPr>
              <a:lnSpc>
                <a:spcPct val="80000"/>
              </a:lnSpc>
            </a:pPr>
            <a:r>
              <a:rPr lang="ru-RU" sz="2000" dirty="0"/>
              <a:t>международный </a:t>
            </a:r>
            <a:r>
              <a:rPr lang="ru-RU" sz="2000" dirty="0" smtClean="0"/>
              <a:t>обмен.</a:t>
            </a:r>
            <a:endParaRPr lang="ru-RU" sz="2000" dirty="0"/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dirty="0"/>
              <a:t>Сочетание этих особенностей и параметров обучения в гимназии мы называем </a:t>
            </a:r>
            <a:r>
              <a:rPr lang="ru-RU" sz="2400" dirty="0"/>
              <a:t>технологией гимназического образования.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Arial Unicode MS" pitchFamily="34" charset="-128"/>
              </a:rPr>
              <a:t>Муниципальное общеобразовательное</a:t>
            </a:r>
            <a:br>
              <a:rPr lang="ru-RU" sz="2400" dirty="0" smtClean="0">
                <a:latin typeface="Arial Unicode MS" pitchFamily="34" charset="-128"/>
              </a:rPr>
            </a:br>
            <a:r>
              <a:rPr lang="ru-RU" sz="2400" dirty="0" smtClean="0">
                <a:latin typeface="Arial Unicode MS" pitchFamily="34" charset="-128"/>
              </a:rPr>
              <a:t>учреждение – гимназия №11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>
              <a:buNone/>
            </a:pPr>
            <a:r>
              <a:rPr lang="ru-RU" b="1" dirty="0" smtClean="0"/>
              <a:t>Особенности образовательного процесса</a:t>
            </a:r>
          </a:p>
          <a:p>
            <a:pPr lvl="0">
              <a:buNone/>
            </a:pPr>
            <a:endParaRPr lang="ru-RU" b="1" dirty="0" smtClean="0"/>
          </a:p>
          <a:p>
            <a:pPr>
              <a:buNone/>
            </a:pPr>
            <a:r>
              <a:rPr lang="ru-RU" b="1" dirty="0" smtClean="0"/>
              <a:t>Начальная ступень обучения</a:t>
            </a:r>
            <a:endParaRPr lang="ru-RU" dirty="0" smtClean="0"/>
          </a:p>
          <a:p>
            <a:r>
              <a:rPr lang="ru-RU" b="1" dirty="0" smtClean="0"/>
              <a:t>Образовательная система «Школа 2100», </a:t>
            </a:r>
            <a:r>
              <a:rPr lang="ru-RU" dirty="0" smtClean="0"/>
              <a:t>рабочие программы, составленные на основе государственных</a:t>
            </a:r>
          </a:p>
          <a:p>
            <a:pPr>
              <a:buNone/>
            </a:pPr>
            <a:r>
              <a:rPr lang="ru-RU" b="1" dirty="0" smtClean="0"/>
              <a:t>Средняя ступень обучения</a:t>
            </a:r>
            <a:endParaRPr lang="ru-RU" dirty="0" smtClean="0"/>
          </a:p>
          <a:p>
            <a:r>
              <a:rPr lang="ru-RU" dirty="0" smtClean="0"/>
              <a:t>Рабочие программы, составленные на основе государственных</a:t>
            </a:r>
          </a:p>
          <a:p>
            <a:pPr>
              <a:buNone/>
            </a:pPr>
            <a:r>
              <a:rPr lang="ru-RU" b="1" dirty="0" smtClean="0"/>
              <a:t>Старшая ступень обучения</a:t>
            </a:r>
            <a:endParaRPr lang="ru-RU" dirty="0" smtClean="0"/>
          </a:p>
          <a:p>
            <a:r>
              <a:rPr lang="ru-RU" dirty="0" smtClean="0"/>
              <a:t>Рабочие программы, составленные на основе государственных</a:t>
            </a:r>
          </a:p>
          <a:p>
            <a:pPr>
              <a:buNone/>
            </a:pPr>
            <a:endParaRPr lang="ru-RU" b="1" cap="al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161</TotalTime>
  <Words>1729</Words>
  <Application>Microsoft Office PowerPoint</Application>
  <PresentationFormat>Экран (4:3)</PresentationFormat>
  <Paragraphs>159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Поток</vt:lpstr>
      <vt:lpstr>Муниципальное общеобразовательное учреждение – гимназия №11</vt:lpstr>
      <vt:lpstr>Муниципальное общеобразовательное учреждение – гимназия №11</vt:lpstr>
      <vt:lpstr>Муниципальное общеобразовательное учреждение – гимназия №11</vt:lpstr>
      <vt:lpstr>Муниципальное общеобразовательное учреждение – гимназия №11</vt:lpstr>
      <vt:lpstr>Муниципальное общеобразовательное учреждение – гимназия №11</vt:lpstr>
      <vt:lpstr>Муниципальное общеобразовательное учреждение – гимназия №11</vt:lpstr>
      <vt:lpstr>Муниципальное общеобразовательное учреждение – гимназия №11</vt:lpstr>
      <vt:lpstr>Муниципальное общеобразовательное учреждение – гимназия №11</vt:lpstr>
      <vt:lpstr>Муниципальное общеобразовательное учреждение – гимназия №11</vt:lpstr>
      <vt:lpstr>Муниципальное общеобразовательное учреждение – гимназия №11</vt:lpstr>
      <vt:lpstr>Муниципальное общеобразовательное учреждение – гимназия №11</vt:lpstr>
      <vt:lpstr>Муниципальное общеобразовательное учреждение – гимназия №11</vt:lpstr>
      <vt:lpstr>Муниципальное общеобразовательное учреждение – гимназия №11</vt:lpstr>
      <vt:lpstr>Муниципальное общеобразовательное учреждение – гимназия №11</vt:lpstr>
      <vt:lpstr>Муниципальное общеобразовательное учреждение – гимназия №11</vt:lpstr>
      <vt:lpstr>Муниципальное общеобразовательное учреждение – гимназия №11</vt:lpstr>
      <vt:lpstr>Муниципальное общеобразовательное учреждение – гимназия №11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общеобразовательное учреждение – гимназия №11</dc:title>
  <dc:creator>Колоскова</dc:creator>
  <cp:lastModifiedBy>Admin</cp:lastModifiedBy>
  <cp:revision>23</cp:revision>
  <dcterms:created xsi:type="dcterms:W3CDTF">2011-03-14T06:01:48Z</dcterms:created>
  <dcterms:modified xsi:type="dcterms:W3CDTF">2011-11-29T11:53:48Z</dcterms:modified>
</cp:coreProperties>
</file>